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505" r:id="rId3"/>
    <p:sldId id="524" r:id="rId4"/>
    <p:sldId id="531" r:id="rId5"/>
    <p:sldId id="287" r:id="rId6"/>
    <p:sldId id="528" r:id="rId7"/>
    <p:sldId id="481" r:id="rId8"/>
    <p:sldId id="489" r:id="rId9"/>
    <p:sldId id="532" r:id="rId10"/>
    <p:sldId id="492" r:id="rId11"/>
    <p:sldId id="494" r:id="rId12"/>
    <p:sldId id="493" r:id="rId13"/>
    <p:sldId id="527" r:id="rId14"/>
    <p:sldId id="533" r:id="rId15"/>
    <p:sldId id="506" r:id="rId16"/>
    <p:sldId id="510" r:id="rId17"/>
    <p:sldId id="511" r:id="rId18"/>
    <p:sldId id="512" r:id="rId19"/>
    <p:sldId id="513" r:id="rId20"/>
    <p:sldId id="534" r:id="rId21"/>
    <p:sldId id="479" r:id="rId22"/>
    <p:sldId id="535" r:id="rId23"/>
    <p:sldId id="307" r:id="rId24"/>
    <p:sldId id="536" r:id="rId25"/>
    <p:sldId id="537" r:id="rId26"/>
    <p:sldId id="518" r:id="rId27"/>
    <p:sldId id="521" r:id="rId28"/>
    <p:sldId id="520" r:id="rId29"/>
    <p:sldId id="522" r:id="rId30"/>
    <p:sldId id="523" r:id="rId31"/>
    <p:sldId id="465" r:id="rId32"/>
  </p:sldIdLst>
  <p:sldSz cx="9144000" cy="5143500" type="screen16x9"/>
  <p:notesSz cx="6662738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8992"/>
    <a:srgbClr val="0C4C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5" autoAdjust="0"/>
    <p:restoredTop sz="83309" autoAdjust="0"/>
  </p:normalViewPr>
  <p:slideViewPr>
    <p:cSldViewPr showGuides="1">
      <p:cViewPr varScale="1">
        <p:scale>
          <a:sx n="96" d="100"/>
          <a:sy n="96" d="100"/>
        </p:scale>
        <p:origin x="4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6F0C1DA-386D-492D-B8CD-764F614BFCC6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813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17CED3C-E199-4D69-9768-DB50F3B86D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6FCB2C-60CC-49A1-879A-854BBB30FDA1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1A5142-87BB-4B6F-9933-E80F84427F56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7EA96F-E51A-4BC1-8490-71FF216E20F4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FBC4C6-14A7-416F-A301-0473C4173753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lvl="1" indent="-342900" algn="just"/>
            <a:r>
              <a:rPr lang="en-US" altLang="fr-FR" sz="2000" smtClean="0">
                <a:latin typeface="Open Sans Light" panose="020B0306030504020204" pitchFamily="34" charset="0"/>
              </a:rPr>
              <a:t>Which outputs does your project envisage to produce? Could you elaborate on their nature?</a:t>
            </a:r>
          </a:p>
          <a:p>
            <a:pPr marL="342900" lvl="1" indent="-342900" algn="just"/>
            <a:r>
              <a:rPr lang="en-US" altLang="fr-FR" sz="2000" smtClean="0">
                <a:latin typeface="Open Sans Light" panose="020B0306030504020204" pitchFamily="34" charset="0"/>
              </a:rPr>
              <a:t>Which output indicators do these outputs therefore contribute to? </a:t>
            </a:r>
          </a:p>
          <a:p>
            <a:endParaRPr lang="fr-FR" altLang="fr-FR" smtClean="0"/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ED3CCD0-132A-405C-A87C-7E858707E166}" type="slidenum">
              <a:rPr lang="fr-FR" altLang="fr-FR" smtClean="0"/>
              <a:pPr/>
              <a:t>14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GB" altLang="fr-FR" b="1" u="sng" smtClean="0">
                <a:latin typeface="Open Sans Light" panose="020B0306030504020204" pitchFamily="34" charset="0"/>
              </a:rPr>
              <a:t>Development:</a:t>
            </a:r>
            <a:r>
              <a:rPr lang="en-GB" altLang="fr-FR" b="1" smtClean="0">
                <a:latin typeface="Open Sans Light" panose="020B0306030504020204" pitchFamily="34" charset="0"/>
              </a:rPr>
              <a:t> </a:t>
            </a:r>
            <a:r>
              <a:rPr lang="en-GB" altLang="fr-FR" smtClean="0">
                <a:latin typeface="Open Sans Light" panose="020B0306030504020204" pitchFamily="34" charset="0"/>
              </a:rPr>
              <a:t>eventual </a:t>
            </a:r>
            <a:r>
              <a:rPr lang="en-GB" altLang="fr-FR" b="1" smtClean="0">
                <a:latin typeface="Open Sans Light" panose="020B0306030504020204" pitchFamily="34" charset="0"/>
              </a:rPr>
              <a:t>production</a:t>
            </a:r>
            <a:r>
              <a:rPr lang="en-GB" altLang="fr-FR" smtClean="0">
                <a:latin typeface="Open Sans Light" panose="020B0306030504020204" pitchFamily="34" charset="0"/>
              </a:rPr>
              <a:t> of useful materials, devices, processes, systems, or methods, including the design and development of prototypes and processes. This might </a:t>
            </a:r>
            <a:r>
              <a:rPr lang="en-GB" altLang="fr-FR" b="1" smtClean="0">
                <a:latin typeface="Open Sans Light" panose="020B0306030504020204" pitchFamily="34" charset="0"/>
              </a:rPr>
              <a:t>include full-scale tests and experimentations</a:t>
            </a:r>
            <a:r>
              <a:rPr lang="en-GB" altLang="fr-FR" smtClean="0">
                <a:latin typeface="Open Sans Light" panose="020B0306030504020204" pitchFamily="34" charset="0"/>
              </a:rPr>
              <a:t>.</a:t>
            </a:r>
          </a:p>
          <a:p>
            <a:pPr algn="just"/>
            <a:endParaRPr lang="en-GB" altLang="fr-FR" smtClean="0">
              <a:latin typeface="Open Sans Light" panose="020B0306030504020204" pitchFamily="34" charset="0"/>
            </a:endParaRPr>
          </a:p>
          <a:p>
            <a:pPr algn="just"/>
            <a:r>
              <a:rPr lang="en-GB" altLang="fr-FR" b="1" u="sng" smtClean="0">
                <a:latin typeface="Open Sans Light" panose="020B0306030504020204" pitchFamily="34" charset="0"/>
              </a:rPr>
              <a:t>Adoption:</a:t>
            </a:r>
            <a:r>
              <a:rPr lang="en-GB" altLang="fr-FR" b="1" smtClean="0">
                <a:latin typeface="Open Sans Light" panose="020B0306030504020204" pitchFamily="34" charset="0"/>
              </a:rPr>
              <a:t> “transfer” of existing technological solutions </a:t>
            </a:r>
            <a:r>
              <a:rPr lang="en-GB" altLang="fr-FR" smtClean="0">
                <a:latin typeface="Open Sans Light" panose="020B0306030504020204" pitchFamily="34" charset="0"/>
              </a:rPr>
              <a:t>in a specific field of application. This might </a:t>
            </a:r>
            <a:r>
              <a:rPr lang="en-GB" altLang="fr-FR" b="1" smtClean="0">
                <a:latin typeface="Open Sans Light" panose="020B0306030504020204" pitchFamily="34" charset="0"/>
              </a:rPr>
              <a:t>include large scale tests and experimentations</a:t>
            </a:r>
            <a:r>
              <a:rPr lang="en-GB" altLang="fr-FR" smtClean="0">
                <a:latin typeface="Open Sans Light" panose="020B0306030504020204" pitchFamily="34" charset="0"/>
              </a:rPr>
              <a:t>.</a:t>
            </a:r>
          </a:p>
          <a:p>
            <a:pPr algn="just"/>
            <a:endParaRPr lang="en-GB" altLang="fr-FR" smtClean="0">
              <a:latin typeface="Open Sans Light" panose="020B0306030504020204" pitchFamily="34" charset="0"/>
            </a:endParaRPr>
          </a:p>
          <a:p>
            <a:r>
              <a:rPr lang="en-GB" altLang="fr-FR" b="1" u="sng" smtClean="0">
                <a:latin typeface="Open Sans Light" panose="020B0306030504020204" pitchFamily="34" charset="0"/>
              </a:rPr>
              <a:t>Prepare for investments: </a:t>
            </a:r>
            <a:r>
              <a:rPr lang="en-GB" altLang="fr-FR" smtClean="0">
                <a:latin typeface="Open Sans Light" panose="020B0306030504020204" pitchFamily="34" charset="0"/>
              </a:rPr>
              <a:t> to pave the way to </a:t>
            </a:r>
            <a:r>
              <a:rPr lang="en-GB" altLang="fr-FR" b="1" smtClean="0">
                <a:latin typeface="Open Sans Light" panose="020B0306030504020204" pitchFamily="34" charset="0"/>
              </a:rPr>
              <a:t>new infrastructure or services, but not directly co-fund them</a:t>
            </a:r>
            <a:r>
              <a:rPr lang="en-GB" altLang="fr-FR" smtClean="0">
                <a:latin typeface="Open Sans Light" panose="020B0306030504020204" pitchFamily="34" charset="0"/>
              </a:rPr>
              <a:t> (e.g. feasibility study, preparation of a technical study,, etc...)</a:t>
            </a:r>
          </a:p>
          <a:p>
            <a:pPr algn="just"/>
            <a:endParaRPr lang="en-GB" altLang="fr-FR" smtClean="0">
              <a:latin typeface="Open Sans Light" panose="020B0306030504020204" pitchFamily="34" charset="0"/>
            </a:endParaRPr>
          </a:p>
          <a:p>
            <a:pPr algn="just"/>
            <a:r>
              <a:rPr lang="en-GB" altLang="fr-FR" b="1" u="sng" smtClean="0">
                <a:latin typeface="Open Sans Light" panose="020B0306030504020204" pitchFamily="34" charset="0"/>
              </a:rPr>
              <a:t>Investment:</a:t>
            </a:r>
            <a:r>
              <a:rPr lang="en-GB" altLang="fr-FR" b="1" smtClean="0">
                <a:latin typeface="Open Sans Light" panose="020B0306030504020204" pitchFamily="34" charset="0"/>
              </a:rPr>
              <a:t> material investments</a:t>
            </a:r>
            <a:r>
              <a:rPr lang="en-GB" altLang="fr-FR" smtClean="0">
                <a:latin typeface="Open Sans Light" panose="020B0306030504020204" pitchFamily="34" charset="0"/>
              </a:rPr>
              <a:t>, provided that these investments demonstrate </a:t>
            </a:r>
            <a:r>
              <a:rPr lang="en-GB" altLang="fr-FR" b="1" smtClean="0">
                <a:latin typeface="Open Sans Light" panose="020B0306030504020204" pitchFamily="34" charset="0"/>
              </a:rPr>
              <a:t>cross-border relevance and contribute to the objectives </a:t>
            </a:r>
            <a:r>
              <a:rPr lang="en-GB" altLang="fr-FR" smtClean="0">
                <a:latin typeface="Open Sans Light" panose="020B0306030504020204" pitchFamily="34" charset="0"/>
              </a:rPr>
              <a:t>of the 2 Seas Programme (e.g. purchase of equipment for pilot or demonstration purposes or realisation of physical infrastructure or e-infrastructure).</a:t>
            </a:r>
          </a:p>
          <a:p>
            <a:endParaRPr lang="fr-FR" altLang="fr-FR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5DCB11-BEB0-4CD2-B97D-156ABA2A19A1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F68117-9ED4-4B9D-8410-2A4DD7473AE1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2A96FE-55D6-4E70-B798-E04A57BD0C2C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15F7D2-7638-4AF1-8635-6BF86AC6C4A6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3111FF-F530-4507-B475-86B2E3EFBE87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lvl="1" indent="-342900" algn="just"/>
            <a:r>
              <a:rPr lang="en-US" altLang="fr-FR" sz="2000" smtClean="0">
                <a:latin typeface="Open Sans Light" panose="020B0306030504020204" pitchFamily="34" charset="0"/>
              </a:rPr>
              <a:t>What kind of actions are foreseen in your project? How do these fit with the categories presented in the previous slides?</a:t>
            </a:r>
          </a:p>
          <a:p>
            <a:pPr marL="342900" lvl="1" indent="-342900" algn="just"/>
            <a:r>
              <a:rPr lang="en-US" altLang="fr-FR" sz="2000" smtClean="0">
                <a:latin typeface="Open Sans Light" panose="020B0306030504020204" pitchFamily="34" charset="0"/>
              </a:rPr>
              <a:t>Could you relate those activities to the outputs that they are supposed to lead to?</a:t>
            </a:r>
          </a:p>
          <a:p>
            <a:endParaRPr lang="fr-FR" altLang="fr-FR" smtClean="0"/>
          </a:p>
        </p:txBody>
      </p:sp>
      <p:sp>
        <p:nvSpPr>
          <p:cNvPr id="491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3A8A24-018C-461C-83F0-6EFBB8F4B415}" type="slidenum">
              <a:rPr lang="fr-FR" altLang="fr-FR" smtClean="0"/>
              <a:pPr/>
              <a:t>20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F90BAB-4A21-4DC3-A395-3209BD3043E7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mtClean="0"/>
              <a:t>Make combinations because remember the kind of partnerships we would like to see: multi sector, multi disciplinary, unusual partnerships, quadruple helix</a:t>
            </a:r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2742AA-1E6C-47B5-AE01-CFA2CB46DBFB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lvl="1" indent="-342900" algn="just"/>
            <a:r>
              <a:rPr lang="en-US" altLang="fr-FR" sz="2000" smtClean="0">
                <a:latin typeface="Open Sans Light" panose="020B0306030504020204" pitchFamily="34" charset="0"/>
              </a:rPr>
              <a:t>Which target groups as per CP are included/involved in your project? How will you associate other target groups that are not directly involved, for instance through an observer partner or dissemination actions?</a:t>
            </a:r>
          </a:p>
        </p:txBody>
      </p:sp>
      <p:sp>
        <p:nvSpPr>
          <p:cNvPr id="532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F7836B7-3807-43EF-9E4F-44748C741CF3}" type="slidenum">
              <a:rPr lang="fr-FR" altLang="fr-FR" smtClean="0"/>
              <a:pPr/>
              <a:t>22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fr-FR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A4FECE-C328-404E-B539-136CDFC3E821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lvl="1" indent="-342900" algn="just"/>
            <a:r>
              <a:rPr lang="en-US" altLang="fr-FR" sz="2000" smtClean="0">
                <a:latin typeface="Open Sans Light" panose="020B0306030504020204" pitchFamily="34" charset="0"/>
              </a:rPr>
              <a:t>How do you tackle the CBC aspect in your project? What is its added-value?</a:t>
            </a:r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499382F-DE51-4CE1-A558-9F9429DFCAC3}" type="slidenum">
              <a:rPr lang="fr-FR" altLang="fr-FR" smtClean="0"/>
              <a:pPr/>
              <a:t>24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fr-FR" smtClean="0"/>
              <a:t>First example -&gt; can only be accepted when it leads to testing and adoption of LCT </a:t>
            </a:r>
            <a:r>
              <a:rPr lang="en-US" altLang="fr-FR" u="sng" smtClean="0"/>
              <a:t>during</a:t>
            </a:r>
            <a:r>
              <a:rPr lang="en-US" altLang="fr-FR" smtClean="0"/>
              <a:t> the project.</a:t>
            </a:r>
          </a:p>
          <a:p>
            <a:r>
              <a:rPr lang="en-US" altLang="fr-FR" smtClean="0"/>
              <a:t>Second example -&gt; good example: clearly shows adoption of LCT.</a:t>
            </a:r>
          </a:p>
          <a:p>
            <a:endParaRPr lang="en-US" altLang="fr-FR" smtClean="0"/>
          </a:p>
          <a:p>
            <a:r>
              <a:rPr lang="en-US" altLang="fr-FR" smtClean="0"/>
              <a:t>Of course, your application form is always evaluated as a whole. Having a good / bad phrase does not mean you will have a good / bad project.</a:t>
            </a:r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65F5B2-6BAF-40F4-A781-A6713ADEE348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mtClean="0"/>
              <a:t>Example 1 = renewable energy sector = priority sector.</a:t>
            </a:r>
          </a:p>
          <a:p>
            <a:r>
              <a:rPr lang="fr-FR" altLang="fr-FR" smtClean="0"/>
              <a:t>Example 2 = tourism sector, which is too broad. Can be accepted if it applies a focus at a part of the tourism sector (for example, transport GHG emissions as a result of coastal tourism or hotel buildings that should reduce their carbon consumption).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ECD46D-5048-4E6A-8E95-C6A843DF9CC8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mtClean="0"/>
              <a:t>Preparation of a policy document = formulation -&gt; not sought after in SO 2.1!</a:t>
            </a:r>
          </a:p>
          <a:p>
            <a:r>
              <a:rPr lang="fr-FR" altLang="fr-FR" smtClean="0"/>
              <a:t>Preparation of a methodology = development -&gt; sought after in SO 2.1! Moreover, it will be tested through pilots in public buildings -&gt; implementation project, contribution to OI 2.1.2.</a:t>
            </a: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244AAA-FFB5-4A39-87F8-B7C8D2A5A039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mtClean="0"/>
              <a:t>Balanced partnership in terms of geography and typology of partners. Triple helix structure present.</a:t>
            </a: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CA72EB-C0EC-45FF-98DC-B6F18123090E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mtClean="0"/>
              <a:t>Not very much balanced in terms of typology. Moreover, it could be questiond if a pure higher education and research partnership is capable of carrying out applied / implementation projects (as opposed to pure research which is not sought after under SO 2.1).</a:t>
            </a: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6FB909-5CF3-4C48-9255-13F5B4B8E984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813" y="754063"/>
            <a:ext cx="6615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7CF7EE-FEA2-4206-8F02-FFDD8811A824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C1F184-675B-4B95-9981-BEB06D21780B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17563-B333-45CB-94B3-58AED5A952EC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540637-DB93-4508-A28F-059852DBCD96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6B6702-7E47-445A-A7A4-1CF25E06F3C2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1" indent="-342900">
              <a:defRPr/>
            </a:pPr>
            <a:r>
              <a:rPr lang="en-US" altLang="fr-FR" sz="2000" dirty="0" smtClean="0">
                <a:latin typeface="Open Sans Light" panose="020B0306030504020204" pitchFamily="34" charset="0"/>
              </a:rPr>
              <a:t>How does your project ensure an actual adoption of low-carbon technologies and applications? How does this contribute to the reduction of GHG emissions?</a:t>
            </a:r>
          </a:p>
          <a:p>
            <a:pPr marL="342900" lvl="1" indent="-342900">
              <a:defRPr/>
            </a:pPr>
            <a:r>
              <a:rPr lang="en-US" altLang="fr-FR" sz="2000" dirty="0" smtClean="0">
                <a:latin typeface="Open Sans Light" panose="020B0306030504020204" pitchFamily="34" charset="0"/>
              </a:rPr>
              <a:t>To which priority sector is your project related?</a:t>
            </a:r>
          </a:p>
          <a:p>
            <a:pPr>
              <a:defRPr/>
            </a:pPr>
            <a:endParaRPr lang="fr-FR" altLang="fr-FR" dirty="0" smtClean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3F7F455-7ED9-47A3-A603-486FECCB591A}" type="slidenum">
              <a:rPr lang="fr-FR" altLang="fr-FR" smtClean="0"/>
              <a:pPr/>
              <a:t>9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11EC7E-FC9D-48C5-B2A0-82045B3FCFB8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 descr="Powerpoint_Title_169-0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13"/>
          <a:stretch>
            <a:fillRect/>
          </a:stretch>
        </p:blipFill>
        <p:spPr bwMode="auto">
          <a:xfrm>
            <a:off x="0" y="1492250"/>
            <a:ext cx="9144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7" descr="interreg_programm_2-Seas_INTERNATIONAL_CMYK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84188"/>
            <a:ext cx="3132138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8" descr="2Mers_Stamp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71500"/>
            <a:ext cx="10080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1707654"/>
            <a:ext cx="8229600" cy="857250"/>
          </a:xfrm>
        </p:spPr>
        <p:txBody>
          <a:bodyPr/>
          <a:lstStyle>
            <a:lvl1pPr algn="l">
              <a:defRPr sz="3600">
                <a:solidFill>
                  <a:srgbClr val="0C4CA3"/>
                </a:solidFill>
                <a:latin typeface="Open Sans Ligh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565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D3493-BBD6-4944-89F8-A193A2555012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ECB46-9527-404C-840A-6B544A14E19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0445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35E74-27A4-46D9-BF08-DE1300E7F442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586F9-7ED7-426A-B6BE-BA747962088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44267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43F48-8968-4EA3-B837-05D222EBD5CC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B2711-5D2B-4A63-A4EF-3B97BD9014A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59784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55AEB-2877-4255-A11F-916E66612500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0B743-E79A-466A-BFEB-942E48A7F1C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304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D0DA2-BD95-40FA-8DB0-CFBA05E0AB0F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B16D0-4156-4AA4-80DF-184B2334DE9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40247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I:\Com'\2014-2020\CHARTE GRAPHIQUE\powerpoint\Powerpoint_Title_169-01.jpg"/>
          <p:cNvPicPr preferRelativeResize="0"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35" b="71568"/>
          <a:stretch>
            <a:fillRect/>
          </a:stretch>
        </p:blipFill>
        <p:spPr bwMode="auto">
          <a:xfrm>
            <a:off x="0" y="0"/>
            <a:ext cx="91440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I:\Com'\2014-2020\CHARTE GRAPHIQUE\powerpoint\Powerpoint_Title_169-01.jpg"/>
          <p:cNvPicPr preferRelativeResize="0"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22" b="3835"/>
          <a:stretch>
            <a:fillRect/>
          </a:stretch>
        </p:blipFill>
        <p:spPr bwMode="auto">
          <a:xfrm>
            <a:off x="0" y="2800350"/>
            <a:ext cx="91440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0000" y="1620000"/>
            <a:ext cx="7200000" cy="1980000"/>
          </a:xfrm>
        </p:spPr>
        <p:txBody>
          <a:bodyPr rtlCol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fr-FR" sz="3600" b="1" kern="1200" dirty="0" smtClean="0">
                <a:solidFill>
                  <a:srgbClr val="0C4CA3"/>
                </a:solidFill>
                <a:latin typeface="Open Sans Light"/>
                <a:ea typeface="+mj-ea"/>
                <a:cs typeface="Open Sans Light"/>
              </a:defRPr>
            </a:lvl1pPr>
          </a:lstStyle>
          <a:p>
            <a:r>
              <a:rPr lang="en-GB" noProof="0" smtClean="0"/>
              <a:t>Cliquez pour modifier le style du titre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46421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6513" y="3794125"/>
            <a:ext cx="9144001" cy="1349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82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Powerpoint_wave_16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5" b="22627"/>
          <a:stretch>
            <a:fillRect/>
          </a:stretch>
        </p:blipFill>
        <p:spPr bwMode="auto">
          <a:xfrm>
            <a:off x="0" y="4333875"/>
            <a:ext cx="70929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 descr="interreg_programm_2-Seas_INTERNATIONAL_CMYK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156075"/>
            <a:ext cx="2124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8" descr="2Mers_Stamp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4214813"/>
            <a:ext cx="6842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C4CA3"/>
                </a:solidFill>
                <a:latin typeface="Open Sans Ligh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8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219256" cy="339447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Open Sans Light"/>
              </a:defRPr>
            </a:lvl1pPr>
            <a:lvl2pPr>
              <a:defRPr sz="2400">
                <a:solidFill>
                  <a:schemeClr val="tx1"/>
                </a:solidFill>
                <a:latin typeface="Open Sans Light"/>
              </a:defRPr>
            </a:lvl2pPr>
            <a:lvl3pPr>
              <a:defRPr sz="2000">
                <a:solidFill>
                  <a:schemeClr val="tx1"/>
                </a:solidFill>
                <a:latin typeface="Open Sans Light"/>
              </a:defRPr>
            </a:lvl3pPr>
            <a:lvl4pPr>
              <a:defRPr sz="1800">
                <a:solidFill>
                  <a:schemeClr val="tx1"/>
                </a:solidFill>
                <a:latin typeface="Open Sans Light"/>
              </a:defRPr>
            </a:lvl4pPr>
            <a:lvl5pPr>
              <a:defRPr sz="1800">
                <a:solidFill>
                  <a:schemeClr val="tx1"/>
                </a:solidFill>
                <a:latin typeface="Open Sans 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74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 descr="Powerpoint_wave_16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5" b="22627"/>
          <a:stretch>
            <a:fillRect/>
          </a:stretch>
        </p:blipFill>
        <p:spPr bwMode="auto">
          <a:xfrm>
            <a:off x="0" y="4333875"/>
            <a:ext cx="70929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7" descr="interreg_programm_2-Seas_INTERNATIONAL_CMYK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156075"/>
            <a:ext cx="2124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8" descr="2Mers_Stamp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4214813"/>
            <a:ext cx="6842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C4CA3"/>
                </a:solidFill>
                <a:latin typeface="Open Sans Ligh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681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C4CA3"/>
                </a:solidFill>
                <a:latin typeface="Open Sans Ligh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656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 descr="Powerpoint_wave_16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5" b="22627"/>
          <a:stretch>
            <a:fillRect/>
          </a:stretch>
        </p:blipFill>
        <p:spPr bwMode="auto">
          <a:xfrm>
            <a:off x="0" y="4333875"/>
            <a:ext cx="70929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7" descr="interreg_programm_2-Seas_INTERNATIONAL_CMYK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156075"/>
            <a:ext cx="2124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8" descr="2Mers_Stamp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4214813"/>
            <a:ext cx="6842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219256" cy="339447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Open Sans Light"/>
              </a:defRPr>
            </a:lvl1pPr>
            <a:lvl2pPr>
              <a:defRPr sz="2400">
                <a:solidFill>
                  <a:schemeClr val="tx1"/>
                </a:solidFill>
                <a:latin typeface="Open Sans Light"/>
              </a:defRPr>
            </a:lvl2pPr>
            <a:lvl3pPr>
              <a:defRPr sz="2000">
                <a:solidFill>
                  <a:schemeClr val="tx1"/>
                </a:solidFill>
                <a:latin typeface="Open Sans Light"/>
              </a:defRPr>
            </a:lvl3pPr>
            <a:lvl4pPr>
              <a:defRPr sz="1800">
                <a:solidFill>
                  <a:schemeClr val="tx1"/>
                </a:solidFill>
                <a:latin typeface="Open Sans Light"/>
              </a:defRPr>
            </a:lvl4pPr>
            <a:lvl5pPr>
              <a:defRPr sz="1800">
                <a:solidFill>
                  <a:schemeClr val="tx1"/>
                </a:solidFill>
                <a:latin typeface="Open Sans 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648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E887F-133B-40FA-8E5B-9CE0E675C2B7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86D80-4AC0-4008-B914-1DBDA6BB650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9009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81C30-3869-4C10-88A9-2BC7EDC338C0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FAE7F-20A0-4022-AEFA-26548FD8797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7739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39FF4-C3AA-4B9C-8717-2731F3EEEA2A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EC22C-6E9C-40A1-9B4A-3C7F1CE4BEF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07309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F197C-0782-4E12-BB8F-3B588F7B5591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DA250-76EC-410E-A945-8849104106D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6606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F5DC74-9AA6-40A8-81BA-B9C90A4632F8}" type="datetimeFigureOut">
              <a:rPr lang="fr-FR"/>
              <a:pPr>
                <a:defRPr/>
              </a:pPr>
              <a:t>02/06/2016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EEAD68-6D30-4CF0-9075-55B93E28F91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7" r:id="rId1"/>
    <p:sldLayoutId id="2147484838" r:id="rId2"/>
    <p:sldLayoutId id="2147484839" r:id="rId3"/>
    <p:sldLayoutId id="2147484840" r:id="rId4"/>
    <p:sldLayoutId id="2147484841" r:id="rId5"/>
    <p:sldLayoutId id="2147484828" r:id="rId6"/>
    <p:sldLayoutId id="2147484829" r:id="rId7"/>
    <p:sldLayoutId id="2147484830" r:id="rId8"/>
    <p:sldLayoutId id="2147484831" r:id="rId9"/>
    <p:sldLayoutId id="2147484832" r:id="rId10"/>
    <p:sldLayoutId id="2147484833" r:id="rId11"/>
    <p:sldLayoutId id="2147484834" r:id="rId12"/>
    <p:sldLayoutId id="2147484835" r:id="rId13"/>
    <p:sldLayoutId id="2147484836" r:id="rId14"/>
    <p:sldLayoutId id="2147484842" r:id="rId15"/>
    <p:sldLayoutId id="2147484843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4"/>
          <p:cNvSpPr txBox="1">
            <a:spLocks/>
          </p:cNvSpPr>
          <p:nvPr/>
        </p:nvSpPr>
        <p:spPr bwMode="auto">
          <a:xfrm>
            <a:off x="503238" y="1709738"/>
            <a:ext cx="82804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4000">
                <a:solidFill>
                  <a:srgbClr val="0C4CA3"/>
                </a:solidFill>
                <a:latin typeface="Open Sans Light" panose="020B0306030504020204" pitchFamily="34" charset="0"/>
                <a:cs typeface="Open Sans Semibold" panose="020B0706030804020204" pitchFamily="34" charset="0"/>
              </a:rPr>
              <a:t>Cooperation Fair 2016</a:t>
            </a:r>
            <a:r>
              <a:rPr lang="en-US" altLang="fr-FR" sz="3600">
                <a:solidFill>
                  <a:srgbClr val="0C4CA3"/>
                </a:solidFill>
                <a:latin typeface="Open Sans Light" panose="020B0306030504020204" pitchFamily="34" charset="0"/>
                <a:cs typeface="Open Sans Semibold" panose="020B0706030804020204" pitchFamily="34" charset="0"/>
              </a:rPr>
              <a:t/>
            </a:r>
            <a:br>
              <a:rPr lang="en-US" altLang="fr-FR" sz="3600">
                <a:solidFill>
                  <a:srgbClr val="0C4CA3"/>
                </a:solidFill>
                <a:latin typeface="Open Sans Light" panose="020B0306030504020204" pitchFamily="34" charset="0"/>
                <a:cs typeface="Open Sans Semibold" panose="020B0706030804020204" pitchFamily="34" charset="0"/>
              </a:rPr>
            </a:br>
            <a:r>
              <a:rPr lang="en-US" altLang="fr-FR" sz="2700">
                <a:solidFill>
                  <a:srgbClr val="0C4CA3"/>
                </a:solidFill>
                <a:latin typeface="Open Sans Light" panose="020B0306030504020204" pitchFamily="34" charset="0"/>
                <a:cs typeface="Open Sans Semibold" panose="020B0706030804020204" pitchFamily="34" charset="0"/>
              </a:rPr>
              <a:t>S.O. 2.1: Low Carbon Technologies</a:t>
            </a:r>
            <a:endParaRPr lang="fr-FR" altLang="fr-FR" sz="2200">
              <a:solidFill>
                <a:srgbClr val="0C4CA3"/>
              </a:solidFill>
              <a:latin typeface="Open Sans Light" panose="020B0306030504020204" pitchFamily="34" charset="0"/>
              <a:cs typeface="Open Sans Semibold" panose="020B07060308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>
                <a:latin typeface="Open Sans Light" panose="020B0306030504020204" pitchFamily="34" charset="0"/>
              </a:rPr>
              <a:t>2. Result oriented = measurability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half" idx="1"/>
          </p:nvPr>
        </p:nvGraphicFramePr>
        <p:xfrm>
          <a:off x="463550" y="1131888"/>
          <a:ext cx="8218488" cy="2835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7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7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737">
                <a:tc>
                  <a:txBody>
                    <a:bodyPr/>
                    <a:lstStyle/>
                    <a:p>
                      <a:pPr algn="ctr"/>
                      <a:r>
                        <a:rPr lang="en-US" sz="170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ID</a:t>
                      </a:r>
                      <a:endParaRPr lang="en-US" sz="1700" noProof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Output indicator</a:t>
                      </a:r>
                      <a:endParaRPr lang="en-US" sz="1700" noProof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Target value</a:t>
                      </a:r>
                      <a:endParaRPr lang="en-US" sz="1700" noProof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T="45730" marB="4573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25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OI 2.1</a:t>
                      </a:r>
                      <a:endParaRPr lang="en-US" sz="1400" kern="1200" noProof="0" dirty="0">
                        <a:solidFill>
                          <a:schemeClr val="dk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600" kern="1200" noProof="0" dirty="0" smtClean="0">
                          <a:solidFill>
                            <a:schemeClr val="dk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Number of solutions (methods/tools/services) established to increase the adoption of low-carbon technologies</a:t>
                      </a:r>
                      <a:endParaRPr lang="en-US" sz="1600" kern="1200" noProof="0" dirty="0">
                        <a:solidFill>
                          <a:schemeClr val="dk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noProof="0" dirty="0" smtClean="0">
                          <a:solidFill>
                            <a:schemeClr val="dk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57</a:t>
                      </a:r>
                      <a:endParaRPr lang="en-US" sz="1600" kern="1200" noProof="0" dirty="0">
                        <a:solidFill>
                          <a:schemeClr val="dk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T="45730" marB="4573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1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OI</a:t>
                      </a:r>
                      <a:r>
                        <a:rPr lang="en-US" sz="1400" kern="1200" baseline="0" noProof="0" dirty="0" smtClean="0">
                          <a:solidFill>
                            <a:schemeClr val="dk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2.2</a:t>
                      </a:r>
                      <a:endParaRPr lang="en-US" sz="1400" kern="1200" noProof="0" dirty="0">
                        <a:solidFill>
                          <a:schemeClr val="dk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noProof="0" dirty="0" smtClean="0">
                          <a:solidFill>
                            <a:schemeClr val="dk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Number of tests, pilots, demonstration actions and feasibility studies implemented related to the adoption of low-carbon technologies</a:t>
                      </a:r>
                      <a:endParaRPr lang="en-US" sz="1600" kern="1200" noProof="0" dirty="0">
                        <a:solidFill>
                          <a:schemeClr val="dk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noProof="0" dirty="0" smtClean="0">
                          <a:solidFill>
                            <a:schemeClr val="dk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27</a:t>
                      </a:r>
                      <a:endParaRPr lang="en-US" sz="1600" kern="1200" noProof="0" dirty="0">
                        <a:solidFill>
                          <a:schemeClr val="dk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T="45730" marB="4573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1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OI 2.3</a:t>
                      </a:r>
                      <a:endParaRPr lang="en-US" sz="1400" kern="1200" noProof="0" dirty="0">
                        <a:solidFill>
                          <a:schemeClr val="dk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noProof="0" dirty="0" smtClean="0">
                          <a:solidFill>
                            <a:schemeClr val="dk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Number of small scale physical or e-infrastructures/equipments related to the adoption of low-carbon technologies partly or entirely supported by the operations</a:t>
                      </a:r>
                      <a:endParaRPr lang="en-US" sz="1600" kern="1200" noProof="0" dirty="0">
                        <a:solidFill>
                          <a:schemeClr val="dk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noProof="0" dirty="0" smtClean="0">
                          <a:solidFill>
                            <a:schemeClr val="dk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8</a:t>
                      </a:r>
                      <a:endParaRPr lang="en-US" sz="1600" kern="1200" noProof="0" dirty="0">
                        <a:solidFill>
                          <a:schemeClr val="dk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T="45730" marB="4573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>
                <a:latin typeface="Open Sans Light" panose="020B0306030504020204" pitchFamily="34" charset="0"/>
              </a:rPr>
              <a:t>Output Indicator 2.1	</a:t>
            </a:r>
          </a:p>
        </p:txBody>
      </p:sp>
      <p:sp>
        <p:nvSpPr>
          <p:cNvPr id="29699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 marL="0" lvl="1" indent="0" algn="just">
              <a:buFont typeface="Arial" panose="020B0604020202020204" pitchFamily="34" charset="0"/>
              <a:buNone/>
            </a:pPr>
            <a:r>
              <a:rPr lang="en-US" altLang="fr-FR" sz="1800" dirty="0" smtClean="0">
                <a:latin typeface="Open Sans Light" panose="020B0306030504020204" pitchFamily="34" charset="0"/>
              </a:rPr>
              <a:t>‘Solutions’</a:t>
            </a:r>
            <a:r>
              <a:rPr lang="en-US" altLang="fr-FR" sz="1800" dirty="0" smtClean="0">
                <a:latin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altLang="fr-FR" sz="1800" b="1" dirty="0" smtClean="0">
                <a:latin typeface="Open Sans Light" panose="020B0306030504020204" pitchFamily="34" charset="0"/>
              </a:rPr>
              <a:t>established at a cross-border scale…</a:t>
            </a:r>
          </a:p>
          <a:p>
            <a:pPr marL="0" lvl="1" indent="0" algn="just">
              <a:buFont typeface="Arial" panose="020B0604020202020204" pitchFamily="34" charset="0"/>
              <a:buNone/>
            </a:pPr>
            <a:endParaRPr lang="en-US" altLang="fr-FR" sz="1800" b="1" dirty="0" smtClean="0">
              <a:latin typeface="Open Sans Light" panose="020B0306030504020204" pitchFamily="34" charset="0"/>
            </a:endParaRPr>
          </a:p>
          <a:p>
            <a:pPr marL="0" lvl="1" indent="0" algn="just">
              <a:buFont typeface="Arial" panose="020B0604020202020204" pitchFamily="34" charset="0"/>
              <a:buNone/>
            </a:pPr>
            <a:r>
              <a:rPr lang="en-US" altLang="fr-FR" sz="1800" dirty="0" smtClean="0">
                <a:latin typeface="Open Sans Light" panose="020B0306030504020204" pitchFamily="34" charset="0"/>
              </a:rPr>
              <a:t>Solutions = methods, tools and services </a:t>
            </a:r>
            <a:r>
              <a:rPr lang="en-US" altLang="fr-FR" sz="1800" b="1" dirty="0" smtClean="0">
                <a:latin typeface="Open Sans Light" panose="020B0306030504020204" pitchFamily="34" charset="0"/>
              </a:rPr>
              <a:t>which pave the way for an eventual increased adoption of low-carbon technologies.</a:t>
            </a:r>
          </a:p>
          <a:p>
            <a:pPr marL="0" lvl="1" indent="0" algn="just">
              <a:buFont typeface="Arial" panose="020B0604020202020204" pitchFamily="34" charset="0"/>
              <a:buNone/>
            </a:pPr>
            <a:endParaRPr lang="en-US" altLang="fr-FR" sz="1800" b="1" dirty="0" smtClean="0">
              <a:latin typeface="Open Sans Light" panose="020B0306030504020204" pitchFamily="34" charset="0"/>
            </a:endParaRPr>
          </a:p>
          <a:p>
            <a:pPr marL="0" lvl="1" indent="0" algn="just">
              <a:buFont typeface="Arial" panose="020B0604020202020204" pitchFamily="34" charset="0"/>
              <a:buNone/>
            </a:pPr>
            <a:r>
              <a:rPr lang="en-US" altLang="fr-FR" sz="1800" b="1" dirty="0" smtClean="0">
                <a:latin typeface="Open Sans Light" panose="020B0306030504020204" pitchFamily="34" charset="0"/>
              </a:rPr>
              <a:t>Examples: </a:t>
            </a:r>
            <a:r>
              <a:rPr lang="en-US" altLang="fr-FR" sz="1800" dirty="0" smtClean="0">
                <a:latin typeface="Open Sans Light" panose="020B0306030504020204" pitchFamily="34" charset="0"/>
              </a:rPr>
              <a:t>monitoring system measuring the level of renewable energy, collaborative platform, joint methodologies on adoption in public buildings et cetera, which aim at the implementation of preparatory collaboration.</a:t>
            </a:r>
            <a:endParaRPr lang="en-US" altLang="fr-FR" sz="1800" b="1" dirty="0" smtClean="0">
              <a:latin typeface="Open Sans Light" panose="020B0306030504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None/>
            </a:pPr>
            <a:endParaRPr lang="en-US" altLang="fr-FR" sz="1800" b="1" dirty="0" smtClean="0">
              <a:latin typeface="Open Sans Light" panose="020B0306030504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None/>
            </a:pPr>
            <a:r>
              <a:rPr lang="en-US" altLang="fr-FR" sz="1800" b="1" dirty="0" smtClean="0">
                <a:latin typeface="Open Sans Light" panose="020B0306030504020204" pitchFamily="34" charset="0"/>
                <a:sym typeface="Wingdings" panose="05000000000000000000" pitchFamily="2" charset="2"/>
              </a:rPr>
              <a:t>	</a:t>
            </a:r>
            <a:r>
              <a:rPr lang="en-US" altLang="fr-FR" sz="1800" dirty="0" smtClean="0">
                <a:latin typeface="Open Sans Light" panose="020B0306030504020204" pitchFamily="34" charset="0"/>
                <a:sym typeface="Wingdings" panose="05000000000000000000" pitchFamily="2" charset="2"/>
              </a:rPr>
              <a:t>Clearly, the </a:t>
            </a:r>
            <a:r>
              <a:rPr lang="en-US" altLang="fr-FR" sz="1800" b="1" dirty="0" smtClean="0">
                <a:latin typeface="Open Sans Light" panose="020B0306030504020204" pitchFamily="34" charset="0"/>
                <a:sym typeface="Wingdings" panose="05000000000000000000" pitchFamily="2" charset="2"/>
              </a:rPr>
              <a:t>‘softer’ </a:t>
            </a:r>
            <a:r>
              <a:rPr lang="en-US" altLang="fr-FR" sz="1800" dirty="0" smtClean="0">
                <a:latin typeface="Open Sans Light" panose="020B0306030504020204" pitchFamily="34" charset="0"/>
                <a:sym typeface="Wingdings" panose="05000000000000000000" pitchFamily="2" charset="2"/>
              </a:rPr>
              <a:t>output indicator, no adoption of low-carbon technologies yet.</a:t>
            </a:r>
            <a:endParaRPr lang="en-US" altLang="fr-FR" sz="1800" dirty="0" smtClean="0">
              <a:latin typeface="Open Sans Light" panose="020B0306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latin typeface="Open Sans Light" panose="020B0306030504020204" pitchFamily="34" charset="0"/>
              </a:rPr>
              <a:t>Output Indicator 2.2	</a:t>
            </a:r>
          </a:p>
        </p:txBody>
      </p:sp>
      <p:sp>
        <p:nvSpPr>
          <p:cNvPr id="31747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31888"/>
            <a:ext cx="8218488" cy="3394075"/>
          </a:xfrm>
        </p:spPr>
        <p:txBody>
          <a:bodyPr/>
          <a:lstStyle/>
          <a:p>
            <a:pPr marL="342900" lvl="1" indent="-342900" algn="just">
              <a:buFont typeface="Arial" panose="020B0604020202020204" pitchFamily="34" charset="0"/>
              <a:buNone/>
            </a:pPr>
            <a:r>
              <a:rPr lang="en-GB" altLang="fr-FR" sz="1800" dirty="0" smtClean="0">
                <a:latin typeface="Open Sans Light" panose="020B0306030504020204" pitchFamily="34" charset="0"/>
              </a:rPr>
              <a:t>1.	Tests</a:t>
            </a:r>
            <a:r>
              <a:rPr lang="en-GB" altLang="fr-FR" sz="1800" dirty="0" smtClean="0">
                <a:latin typeface="Open Sans Light" panose="020B0306030504020204" pitchFamily="34" charset="0"/>
              </a:rPr>
              <a:t>, pilots, demonstration actions </a:t>
            </a:r>
            <a:r>
              <a:rPr lang="en-GB" altLang="fr-FR" sz="1800" b="1" dirty="0" smtClean="0">
                <a:latin typeface="Open Sans Light" panose="020B0306030504020204" pitchFamily="34" charset="0"/>
              </a:rPr>
              <a:t>carried out in a cross-border context </a:t>
            </a:r>
            <a:r>
              <a:rPr lang="en-GB" altLang="fr-FR" sz="1800" dirty="0" smtClean="0">
                <a:latin typeface="Open Sans Light" panose="020B0306030504020204" pitchFamily="34" charset="0"/>
              </a:rPr>
              <a:t>on products, services, mechanisms, … </a:t>
            </a:r>
            <a:r>
              <a:rPr lang="en-GB" altLang="fr-FR" sz="1800" b="1" dirty="0" smtClean="0">
                <a:latin typeface="Open Sans Light" panose="020B0306030504020204" pitchFamily="34" charset="0"/>
              </a:rPr>
              <a:t>through the adoption of low carbon technologies.</a:t>
            </a:r>
          </a:p>
          <a:p>
            <a:pPr marL="342900" lvl="1" indent="-342900" algn="just">
              <a:buFont typeface="Arial" panose="020B0604020202020204" pitchFamily="34" charset="0"/>
              <a:buNone/>
            </a:pPr>
            <a:endParaRPr lang="en-GB" altLang="fr-FR" sz="1800" b="1" dirty="0" smtClean="0">
              <a:latin typeface="Open Sans Light" panose="020B0306030504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None/>
            </a:pPr>
            <a:r>
              <a:rPr lang="en-GB" altLang="fr-FR" sz="1800" dirty="0" smtClean="0">
                <a:latin typeface="Open Sans Light" panose="020B0306030504020204" pitchFamily="34" charset="0"/>
              </a:rPr>
              <a:t>2.	Feasibility </a:t>
            </a:r>
            <a:r>
              <a:rPr lang="en-GB" altLang="fr-FR" sz="1800" dirty="0" smtClean="0">
                <a:latin typeface="Open Sans Light" panose="020B0306030504020204" pitchFamily="34" charset="0"/>
              </a:rPr>
              <a:t>studies, socio-economic demand analysis, …</a:t>
            </a:r>
            <a:r>
              <a:rPr lang="en-GB" altLang="fr-FR" sz="1800" b="1" dirty="0" smtClean="0">
                <a:latin typeface="Open Sans Light" panose="020B0306030504020204" pitchFamily="34" charset="0"/>
              </a:rPr>
              <a:t> which pave the way to the wide-scale implementation </a:t>
            </a:r>
            <a:r>
              <a:rPr lang="en-GB" altLang="fr-FR" sz="1800" dirty="0" smtClean="0">
                <a:latin typeface="Open Sans Light" panose="020B0306030504020204" pitchFamily="34" charset="0"/>
              </a:rPr>
              <a:t>of the project outputs or lead to investments in small scale infrastructure or equipment related to adoption of low carbon technologies.</a:t>
            </a:r>
            <a:endParaRPr lang="en-GB" altLang="fr-FR" sz="1800" b="1" dirty="0" smtClean="0">
              <a:latin typeface="Open Sans Light" panose="020B0306030504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None/>
            </a:pPr>
            <a:endParaRPr lang="en-GB" altLang="fr-FR" sz="1800" b="1" dirty="0" smtClean="0">
              <a:latin typeface="Open Sans Light" panose="020B0306030504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None/>
            </a:pPr>
            <a:r>
              <a:rPr lang="en-GB" altLang="fr-FR" sz="1800" b="1" dirty="0" smtClean="0">
                <a:latin typeface="Open Sans Light" panose="020B0306030504020204" pitchFamily="34" charset="0"/>
                <a:sym typeface="Wingdings" panose="05000000000000000000" pitchFamily="2" charset="2"/>
              </a:rPr>
              <a:t>	</a:t>
            </a:r>
            <a:r>
              <a:rPr lang="en-GB" altLang="fr-FR" sz="1800" dirty="0" smtClean="0">
                <a:latin typeface="Open Sans Light" panose="020B0306030504020204" pitchFamily="34" charset="0"/>
                <a:sym typeface="Wingdings" panose="05000000000000000000" pitchFamily="2" charset="2"/>
              </a:rPr>
              <a:t>Clearly</a:t>
            </a:r>
            <a:r>
              <a:rPr lang="en-GB" altLang="fr-FR" sz="1800" dirty="0" smtClean="0">
                <a:latin typeface="Open Sans Light" panose="020B0306030504020204" pitchFamily="34" charset="0"/>
                <a:sym typeface="Wingdings" panose="05000000000000000000" pitchFamily="2" charset="2"/>
              </a:rPr>
              <a:t>, a </a:t>
            </a:r>
            <a:r>
              <a:rPr lang="en-GB" altLang="fr-FR" sz="1800" b="1" dirty="0" smtClean="0">
                <a:latin typeface="Open Sans Light" panose="020B0306030504020204" pitchFamily="34" charset="0"/>
                <a:sym typeface="Wingdings" panose="05000000000000000000" pitchFamily="2" charset="2"/>
              </a:rPr>
              <a:t>‘harder’ </a:t>
            </a:r>
            <a:r>
              <a:rPr lang="en-GB" altLang="fr-FR" sz="1800" dirty="0" smtClean="0">
                <a:latin typeface="Open Sans Light" panose="020B0306030504020204" pitchFamily="34" charset="0"/>
                <a:sym typeface="Wingdings" panose="05000000000000000000" pitchFamily="2" charset="2"/>
              </a:rPr>
              <a:t>output indicator, heavily focused on adoption of low-carbon technologies.</a:t>
            </a:r>
            <a:endParaRPr lang="en-GB" altLang="fr-FR" sz="1800" b="1" dirty="0" smtClean="0">
              <a:solidFill>
                <a:srgbClr val="00B050"/>
              </a:solidFill>
              <a:latin typeface="Open Sans Light" panose="020B0306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latin typeface="Open Sans Light" panose="020B0306030504020204" pitchFamily="34" charset="0"/>
              </a:rPr>
              <a:t>Output Indicator 2.3	</a:t>
            </a:r>
          </a:p>
        </p:txBody>
      </p:sp>
      <p:sp>
        <p:nvSpPr>
          <p:cNvPr id="33795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 marL="0" lvl="1" indent="0">
              <a:buFont typeface="Arial" panose="020B0604020202020204" pitchFamily="34" charset="0"/>
              <a:buNone/>
            </a:pPr>
            <a:r>
              <a:rPr lang="en-GB" altLang="fr-FR" sz="1800" dirty="0" smtClean="0">
                <a:latin typeface="Open Sans Light" panose="020B0306030504020204" pitchFamily="34" charset="0"/>
              </a:rPr>
              <a:t>Small scale physical or e-infrastructure &amp; equipment </a:t>
            </a:r>
            <a:r>
              <a:rPr lang="en-GB" altLang="fr-FR" sz="1800" b="1" dirty="0" smtClean="0">
                <a:latin typeface="Open Sans Light" panose="020B0306030504020204" pitchFamily="34" charset="0"/>
              </a:rPr>
              <a:t>related to the adoption of low carbon technologies. </a:t>
            </a:r>
          </a:p>
          <a:p>
            <a:pPr marL="0" lvl="1" indent="0">
              <a:buFont typeface="Arial" panose="020B0604020202020204" pitchFamily="34" charset="0"/>
              <a:buNone/>
            </a:pPr>
            <a:endParaRPr lang="en-GB" altLang="fr-FR" sz="1800" dirty="0" smtClean="0">
              <a:latin typeface="Open Sans Light" panose="020B0306030504020204" pitchFamily="34" charset="0"/>
            </a:endParaRPr>
          </a:p>
          <a:p>
            <a:pPr marL="0" lvl="1" indent="0" algn="just">
              <a:buFont typeface="Arial" panose="020B0604020202020204" pitchFamily="34" charset="0"/>
              <a:buNone/>
            </a:pPr>
            <a:r>
              <a:rPr lang="en-GB" altLang="fr-FR" sz="1800" dirty="0" smtClean="0">
                <a:latin typeface="Open Sans Light" panose="020B0306030504020204" pitchFamily="34" charset="0"/>
              </a:rPr>
              <a:t>Can </a:t>
            </a:r>
            <a:r>
              <a:rPr lang="en-GB" altLang="fr-FR" sz="1800" b="1" dirty="0" smtClean="0">
                <a:latin typeface="Open Sans Light" panose="020B0306030504020204" pitchFamily="34" charset="0"/>
              </a:rPr>
              <a:t>relate to the implementation of the pilot or demonstrations</a:t>
            </a:r>
            <a:r>
              <a:rPr lang="en-GB" altLang="fr-FR" sz="1800" dirty="0" smtClean="0">
                <a:latin typeface="Open Sans Light" panose="020B0306030504020204" pitchFamily="34" charset="0"/>
              </a:rPr>
              <a:t> of the project.</a:t>
            </a:r>
          </a:p>
          <a:p>
            <a:pPr marL="0" lvl="1" indent="0" algn="just">
              <a:buFont typeface="Arial" panose="020B0604020202020204" pitchFamily="34" charset="0"/>
              <a:buNone/>
            </a:pPr>
            <a:endParaRPr lang="en-GB" altLang="fr-FR" sz="1800" dirty="0" smtClean="0">
              <a:latin typeface="Open Sans Light" panose="020B0306030504020204" pitchFamily="34" charset="0"/>
            </a:endParaRPr>
          </a:p>
          <a:p>
            <a:pPr marL="0" lvl="1" indent="0" algn="just">
              <a:buFont typeface="Arial" panose="020B0604020202020204" pitchFamily="34" charset="0"/>
              <a:buNone/>
            </a:pPr>
            <a:r>
              <a:rPr lang="en-GB" altLang="fr-FR" sz="1800" dirty="0" smtClean="0">
                <a:latin typeface="Open Sans Light" panose="020B0306030504020204" pitchFamily="34" charset="0"/>
              </a:rPr>
              <a:t>Can be the </a:t>
            </a:r>
            <a:r>
              <a:rPr lang="en-GB" altLang="fr-FR" sz="1800" b="1" dirty="0" smtClean="0">
                <a:latin typeface="Open Sans Light" panose="020B0306030504020204" pitchFamily="34" charset="0"/>
              </a:rPr>
              <a:t>final delivery </a:t>
            </a:r>
            <a:r>
              <a:rPr lang="en-GB" altLang="fr-FR" sz="1800" dirty="0" smtClean="0">
                <a:latin typeface="Open Sans Light" panose="020B0306030504020204" pitchFamily="34" charset="0"/>
              </a:rPr>
              <a:t>of the project, for </a:t>
            </a:r>
            <a:r>
              <a:rPr lang="en-GB" altLang="fr-FR" sz="1800" b="1" dirty="0" smtClean="0">
                <a:latin typeface="Open Sans Light" panose="020B0306030504020204" pitchFamily="34" charset="0"/>
              </a:rPr>
              <a:t>an improved situation at</a:t>
            </a:r>
            <a:br>
              <a:rPr lang="en-GB" altLang="fr-FR" sz="1800" b="1" dirty="0" smtClean="0">
                <a:latin typeface="Open Sans Light" panose="020B0306030504020204" pitchFamily="34" charset="0"/>
              </a:rPr>
            </a:br>
            <a:r>
              <a:rPr lang="en-GB" altLang="fr-FR" sz="1800" b="1" dirty="0" smtClean="0">
                <a:latin typeface="Open Sans Light" panose="020B0306030504020204" pitchFamily="34" charset="0"/>
              </a:rPr>
              <a:t>cross-border scale.</a:t>
            </a:r>
          </a:p>
          <a:p>
            <a:pPr marL="342900" lvl="1" indent="-342900" algn="just">
              <a:buFont typeface="Arial" panose="020B0604020202020204" pitchFamily="34" charset="0"/>
              <a:buNone/>
            </a:pPr>
            <a:endParaRPr lang="en-GB" altLang="fr-FR" sz="1800" b="1" dirty="0" smtClean="0">
              <a:latin typeface="Open Sans Light" panose="020B0306030504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None/>
            </a:pPr>
            <a:r>
              <a:rPr lang="en-GB" altLang="fr-FR" sz="1800" b="1" dirty="0" smtClean="0">
                <a:latin typeface="Open Sans Light" panose="020B0306030504020204" pitchFamily="34" charset="0"/>
                <a:sym typeface="Wingdings" panose="05000000000000000000" pitchFamily="2" charset="2"/>
              </a:rPr>
              <a:t>	</a:t>
            </a:r>
            <a:r>
              <a:rPr lang="en-GB" altLang="fr-FR" sz="1800" dirty="0" smtClean="0">
                <a:latin typeface="Open Sans Light" panose="020B0306030504020204" pitchFamily="34" charset="0"/>
                <a:sym typeface="Wingdings" panose="05000000000000000000" pitchFamily="2" charset="2"/>
              </a:rPr>
              <a:t>Clearly, a </a:t>
            </a:r>
            <a:r>
              <a:rPr lang="en-GB" altLang="fr-FR" sz="1800" b="1" dirty="0" smtClean="0">
                <a:latin typeface="Open Sans Light" panose="020B0306030504020204" pitchFamily="34" charset="0"/>
                <a:sym typeface="Wingdings" panose="05000000000000000000" pitchFamily="2" charset="2"/>
              </a:rPr>
              <a:t>‘harder’ </a:t>
            </a:r>
            <a:r>
              <a:rPr lang="en-GB" altLang="fr-FR" sz="1800" dirty="0" smtClean="0">
                <a:latin typeface="Open Sans Light" panose="020B0306030504020204" pitchFamily="34" charset="0"/>
                <a:sym typeface="Wingdings" panose="05000000000000000000" pitchFamily="2" charset="2"/>
              </a:rPr>
              <a:t>output indicator, heavily focused on investments related to the adoption of low-carbon technologies.</a:t>
            </a:r>
            <a:endParaRPr lang="en-GB" altLang="fr-FR" sz="1800" b="1" dirty="0" smtClean="0">
              <a:latin typeface="Open Sans Light" panose="020B0306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058863"/>
            <a:ext cx="8218488" cy="3535362"/>
          </a:xfrm>
        </p:spPr>
        <p:txBody>
          <a:bodyPr/>
          <a:lstStyle/>
          <a:p>
            <a:pPr marL="342900" lvl="1" indent="-342900" algn="just">
              <a:buFont typeface="Arial" panose="020B0604020202020204" pitchFamily="34" charset="0"/>
              <a:buNone/>
            </a:pPr>
            <a:r>
              <a:rPr lang="en-US" altLang="fr-FR" sz="2800" smtClean="0">
                <a:latin typeface="Open Sans Light" panose="020B0306030504020204" pitchFamily="34" charset="0"/>
              </a:rPr>
              <a:t>Intervention of practitioner:</a:t>
            </a:r>
          </a:p>
          <a:p>
            <a:pPr marL="342900" lvl="1" indent="-342900" algn="just">
              <a:buFont typeface="Arial" panose="020B0604020202020204" pitchFamily="34" charset="0"/>
              <a:buNone/>
            </a:pPr>
            <a:endParaRPr lang="en-US" altLang="fr-FR" sz="2000" smtClean="0">
              <a:latin typeface="Open Sans Light" panose="020B0306030504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None/>
            </a:pPr>
            <a:endParaRPr lang="en-US" altLang="fr-FR" sz="2800" smtClean="0">
              <a:latin typeface="Open Sans Light" panose="020B0306030504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None/>
            </a:pPr>
            <a:r>
              <a:rPr lang="en-US" altLang="fr-FR" sz="2800" smtClean="0">
                <a:latin typeface="Open Sans Light" panose="020B0306030504020204" pitchFamily="34" charset="0"/>
              </a:rPr>
              <a:t>Q&amp;A with the public</a:t>
            </a:r>
            <a:endParaRPr lang="en-US" altLang="fr-FR" sz="2000" smtClean="0">
              <a:latin typeface="Open Sans Light" panose="020B0306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latin typeface="Open Sans Light" panose="020B0306030504020204" pitchFamily="34" charset="0"/>
              </a:rPr>
              <a:t>3. Type of actions to be supported</a:t>
            </a:r>
            <a:endParaRPr lang="en-GB" altLang="fr-FR" smtClean="0">
              <a:latin typeface="Open Sans Light" panose="020B0306030504020204" pitchFamily="34" charset="0"/>
            </a:endParaRPr>
          </a:p>
        </p:txBody>
      </p:sp>
      <p:sp>
        <p:nvSpPr>
          <p:cNvPr id="37891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490663"/>
            <a:ext cx="8218487" cy="2162175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GB" altLang="fr-FR" b="1" smtClean="0">
                <a:latin typeface="Open Sans Light" panose="020B0306030504020204" pitchFamily="34" charset="0"/>
              </a:rPr>
              <a:t>Development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GB" altLang="fr-FR" b="1" smtClean="0">
                <a:latin typeface="Open Sans Light" panose="020B0306030504020204" pitchFamily="34" charset="0"/>
              </a:rPr>
              <a:t>Adoption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GB" altLang="fr-FR" b="1" smtClean="0">
                <a:latin typeface="Open Sans Light" panose="020B0306030504020204" pitchFamily="34" charset="0"/>
              </a:rPr>
              <a:t>Prepare for investments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GB" altLang="fr-FR" b="1" smtClean="0">
                <a:latin typeface="Open Sans Light" panose="020B0306030504020204" pitchFamily="34" charset="0"/>
              </a:rPr>
              <a:t>Investments</a:t>
            </a:r>
          </a:p>
          <a:p>
            <a:pPr algn="just">
              <a:buFont typeface="Arial" panose="020B0604020202020204" pitchFamily="34" charset="0"/>
              <a:buNone/>
            </a:pPr>
            <a:endParaRPr lang="en-GB" altLang="fr-FR" sz="1400" smtClean="0">
              <a:latin typeface="Open Sans Light" panose="020B0306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>
                <a:latin typeface="Open Sans Light" panose="020B0306030504020204" pitchFamily="34" charset="0"/>
              </a:rPr>
              <a:t>Development…	</a:t>
            </a:r>
          </a:p>
        </p:txBody>
      </p:sp>
      <p:sp>
        <p:nvSpPr>
          <p:cNvPr id="39939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008000"/>
            <a:ext cx="8218487" cy="3394075"/>
          </a:xfrm>
        </p:spPr>
        <p:txBody>
          <a:bodyPr/>
          <a:lstStyle/>
          <a:p>
            <a:pPr marL="342900" lvl="1" indent="-342900" algn="just">
              <a:buFont typeface="Arial" panose="020B0604020202020204" pitchFamily="34" charset="0"/>
              <a:buNone/>
            </a:pPr>
            <a:r>
              <a:rPr lang="en-GB" altLang="fr-FR" sz="1800" u="sng" dirty="0" smtClean="0">
                <a:latin typeface="Open Sans Light" panose="020B0306030504020204" pitchFamily="34" charset="0"/>
              </a:rPr>
              <a:t>Type of action in the CP</a:t>
            </a:r>
          </a:p>
          <a:p>
            <a:pPr marL="342900" lvl="1" indent="-342900" algn="just">
              <a:buFont typeface="Arial" panose="020B0604020202020204" pitchFamily="34" charset="0"/>
              <a:buNone/>
            </a:pPr>
            <a:r>
              <a:rPr lang="en-GB" altLang="fr-FR" sz="1800" dirty="0" smtClean="0">
                <a:latin typeface="Open Sans Light" panose="020B0306030504020204" pitchFamily="34" charset="0"/>
              </a:rPr>
              <a:t>… of comparative pilot actions to test and demonstrate innovative low-carbon technologies and applications.</a:t>
            </a:r>
          </a:p>
          <a:p>
            <a:pPr marL="342900" lvl="1" indent="-342900" algn="just">
              <a:buFont typeface="Arial" panose="020B0604020202020204" pitchFamily="34" charset="0"/>
              <a:buNone/>
            </a:pPr>
            <a:endParaRPr lang="en-GB" altLang="fr-FR" sz="1800" dirty="0" smtClean="0">
              <a:latin typeface="Open Sans Light" panose="020B0306030504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None/>
            </a:pPr>
            <a:r>
              <a:rPr lang="en-GB" altLang="fr-FR" sz="1800" u="sng" dirty="0" smtClean="0">
                <a:latin typeface="Open Sans Light" panose="020B0306030504020204" pitchFamily="34" charset="0"/>
              </a:rPr>
              <a:t>Applied to a concrete proposal</a:t>
            </a:r>
          </a:p>
          <a:p>
            <a:pPr marL="342900" lvl="1" indent="-342900" algn="just">
              <a:buFontTx/>
              <a:buChar char="-"/>
            </a:pPr>
            <a:r>
              <a:rPr lang="en-GB" altLang="fr-FR" sz="1800" dirty="0" smtClean="0">
                <a:latin typeface="Open Sans Light" panose="020B0306030504020204" pitchFamily="34" charset="0"/>
              </a:rPr>
              <a:t>Development of a shared methodology to…</a:t>
            </a:r>
          </a:p>
          <a:p>
            <a:pPr marL="342900" lvl="1" indent="-342900" algn="just">
              <a:buFontTx/>
              <a:buChar char="-"/>
            </a:pPr>
            <a:r>
              <a:rPr lang="en-GB" altLang="fr-FR" sz="1800" dirty="0" smtClean="0">
                <a:latin typeface="Open Sans Light" panose="020B0306030504020204" pitchFamily="34" charset="0"/>
              </a:rPr>
              <a:t>Development of a measuring tool to…</a:t>
            </a:r>
          </a:p>
          <a:p>
            <a:pPr marL="342900" lvl="1" indent="-342900" algn="just">
              <a:buFontTx/>
              <a:buChar char="-"/>
            </a:pPr>
            <a:r>
              <a:rPr lang="en-GB" altLang="fr-FR" sz="1800" dirty="0" smtClean="0">
                <a:latin typeface="Open Sans Light" panose="020B0306030504020204" pitchFamily="34" charset="0"/>
              </a:rPr>
              <a:t>Development of a new service to…</a:t>
            </a:r>
          </a:p>
          <a:p>
            <a:pPr marL="342900" lvl="1" indent="-342900" algn="just">
              <a:buFontTx/>
              <a:buChar char="-"/>
            </a:pPr>
            <a:r>
              <a:rPr lang="en-GB" altLang="fr-FR" sz="1800" dirty="0" smtClean="0">
                <a:latin typeface="Open Sans Light" panose="020B0306030504020204" pitchFamily="34" charset="0"/>
              </a:rPr>
              <a:t>Development of a new digital solution to…</a:t>
            </a:r>
          </a:p>
          <a:p>
            <a:pPr marL="342900" lvl="1" indent="-342900" algn="just">
              <a:buFont typeface="Arial" panose="020B0604020202020204" pitchFamily="34" charset="0"/>
              <a:buNone/>
            </a:pPr>
            <a:r>
              <a:rPr lang="en-GB" altLang="fr-FR" sz="1800" dirty="0" smtClean="0">
                <a:latin typeface="Open Sans Light" panose="020B0306030504020204" pitchFamily="34" charset="0"/>
              </a:rPr>
              <a:t>…increase renewable energy production, which will be tested through pilot actions.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>
                <a:latin typeface="Open Sans Light" panose="020B0306030504020204" pitchFamily="34" charset="0"/>
              </a:rPr>
              <a:t>Adoption (or transfer) …	</a:t>
            </a:r>
          </a:p>
        </p:txBody>
      </p:sp>
      <p:sp>
        <p:nvSpPr>
          <p:cNvPr id="43011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008000"/>
            <a:ext cx="8218488" cy="3394075"/>
          </a:xfrm>
        </p:spPr>
        <p:txBody>
          <a:bodyPr/>
          <a:lstStyle/>
          <a:p>
            <a:pPr algn="just">
              <a:buFont typeface="Arial" panose="020B0604020202020204" pitchFamily="34" charset="0"/>
              <a:buNone/>
              <a:defRPr/>
            </a:pPr>
            <a:r>
              <a:rPr lang="en-US" altLang="fr-FR" sz="1800" u="sng" dirty="0" smtClean="0">
                <a:latin typeface="Open Sans Light" panose="020B0306030504020204" pitchFamily="34" charset="0"/>
              </a:rPr>
              <a:t>Type of actions in the CP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en-US" altLang="fr-FR" sz="1800" dirty="0" smtClean="0">
                <a:latin typeface="Open Sans Light" panose="020B0306030504020204" pitchFamily="34" charset="0"/>
              </a:rPr>
              <a:t>… of low-carbon technologies </a:t>
            </a:r>
            <a:r>
              <a:rPr lang="en-US" altLang="fr-FR" sz="1800" b="1" dirty="0" smtClean="0">
                <a:latin typeface="Open Sans Light" panose="020B0306030504020204" pitchFamily="34" charset="0"/>
              </a:rPr>
              <a:t>to increase the use of energy from renewable sources</a:t>
            </a:r>
            <a:r>
              <a:rPr lang="en-US" altLang="fr-FR" sz="1800" dirty="0" smtClean="0">
                <a:latin typeface="Open Sans Light" panose="020B0306030504020204" pitchFamily="34" charset="0"/>
              </a:rPr>
              <a:t>;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en-US" altLang="fr-FR" sz="1800" dirty="0" smtClean="0">
                <a:latin typeface="Open Sans Light" panose="020B0306030504020204" pitchFamily="34" charset="0"/>
              </a:rPr>
              <a:t>… of identical or similar innovative low-carbon technologies </a:t>
            </a:r>
            <a:r>
              <a:rPr lang="en-US" altLang="fr-FR" sz="1800" b="1" dirty="0" smtClean="0">
                <a:latin typeface="Open Sans Light" panose="020B0306030504020204" pitchFamily="34" charset="0"/>
              </a:rPr>
              <a:t>to reduce CO2 emissions</a:t>
            </a:r>
            <a:r>
              <a:rPr lang="en-US" altLang="fr-FR" sz="1800" dirty="0" smtClean="0">
                <a:latin typeface="Open Sans Light" panose="020B0306030504020204" pitchFamily="34" charset="0"/>
              </a:rPr>
              <a:t>.</a:t>
            </a:r>
          </a:p>
          <a:p>
            <a:pPr algn="just">
              <a:defRPr/>
            </a:pPr>
            <a:endParaRPr lang="en-US" altLang="fr-FR" sz="1800" dirty="0" smtClean="0">
              <a:latin typeface="Open Sans Light" panose="020B0306030504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None/>
              <a:defRPr/>
            </a:pPr>
            <a:r>
              <a:rPr lang="en-US" altLang="fr-FR" sz="1800" u="sng" dirty="0" smtClean="0">
                <a:latin typeface="Open Sans Light" panose="020B0306030504020204" pitchFamily="34" charset="0"/>
              </a:rPr>
              <a:t>Applied to a concrete proposal</a:t>
            </a:r>
          </a:p>
          <a:p>
            <a:pPr marL="0" lvl="1" indent="0" algn="just">
              <a:buFont typeface="Arial" panose="020B0604020202020204" pitchFamily="34" charset="0"/>
              <a:buNone/>
              <a:defRPr/>
            </a:pPr>
            <a:r>
              <a:rPr lang="en-US" altLang="fr-FR" sz="1800" dirty="0" smtClean="0">
                <a:latin typeface="Open Sans Light" panose="020B0306030504020204" pitchFamily="34" charset="0"/>
              </a:rPr>
              <a:t>‘The project aims at adopting complementary low carbon technologies in comparable small ports based on an existing example in X, which will be evaluated and made replicable for all 2 Seas ports.’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>
                <a:latin typeface="Open Sans Light" panose="020B0306030504020204" pitchFamily="34" charset="0"/>
              </a:rPr>
              <a:t>Prepare for investments…	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008000"/>
            <a:ext cx="8218488" cy="3394075"/>
          </a:xfrm>
        </p:spPr>
        <p:txBody>
          <a:bodyPr/>
          <a:lstStyle/>
          <a:p>
            <a:pPr marL="342900" lvl="1" indent="-342900" algn="just">
              <a:buFont typeface="Arial" charset="0"/>
              <a:buNone/>
              <a:defRPr/>
            </a:pPr>
            <a:r>
              <a:rPr lang="en-US" sz="18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itchFamily="34" charset="0"/>
              </a:rPr>
              <a:t>Type of action in the CP</a:t>
            </a:r>
          </a:p>
          <a:p>
            <a:pPr marL="342900" lvl="1" indent="-342900" algn="just">
              <a:buFont typeface="Arial" charset="0"/>
              <a:buNone/>
              <a:defRPr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itchFamily="34" charset="0"/>
              </a:rPr>
              <a:t>… in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itchFamily="34" charset="0"/>
              </a:rPr>
              <a:t>the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itchFamily="34" charset="0"/>
              </a:rPr>
              <a:t>further roll-out of low-carbon technologies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itchFamily="34" charset="0"/>
              </a:rPr>
              <a:t>.</a:t>
            </a:r>
          </a:p>
          <a:p>
            <a:pPr marL="342900" lvl="1" indent="-342900" algn="just">
              <a:buFont typeface="Arial" charset="0"/>
              <a:buNone/>
              <a:defRPr/>
            </a:pPr>
            <a:endParaRPr lang="en-US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Open Sans Light" pitchFamily="34" charset="0"/>
            </a:endParaRPr>
          </a:p>
          <a:p>
            <a:pPr marL="342900" lvl="1" indent="-342900" algn="just">
              <a:buFont typeface="Arial" charset="0"/>
              <a:buNone/>
              <a:defRPr/>
            </a:pPr>
            <a:r>
              <a:rPr lang="en-US" sz="18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itchFamily="34" charset="0"/>
              </a:rPr>
              <a:t>Applied to a concrete proposal</a:t>
            </a:r>
          </a:p>
          <a:p>
            <a:pPr marL="0" lvl="1" indent="0" algn="just">
              <a:buFont typeface="Arial" charset="0"/>
              <a:buNone/>
              <a:defRPr/>
            </a:pPr>
            <a:r>
              <a:rPr lang="en-US" sz="1800" dirty="0" smtClean="0">
                <a:latin typeface="Open Sans Light" pitchFamily="34" charset="0"/>
              </a:rPr>
              <a:t>Feasibility study, preparation of a technical study, socio-economic demand analysis, et cetera required for investments in low carbon technologies.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>
                <a:latin typeface="Open Sans Light" panose="020B0306030504020204" pitchFamily="34" charset="0"/>
              </a:rPr>
              <a:t>Investment…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008000"/>
            <a:ext cx="8218488" cy="3394075"/>
          </a:xfrm>
        </p:spPr>
        <p:txBody>
          <a:bodyPr/>
          <a:lstStyle/>
          <a:p>
            <a:pPr marL="342900" lvl="1" indent="-342900" algn="just">
              <a:buFont typeface="Arial" charset="0"/>
              <a:buNone/>
              <a:defRPr/>
            </a:pPr>
            <a:r>
              <a:rPr lang="en-US" sz="18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itchFamily="34" charset="0"/>
              </a:rPr>
              <a:t>Type of action in the CP</a:t>
            </a:r>
          </a:p>
          <a:p>
            <a:pPr marL="342900" lvl="1" indent="-342900" algn="just">
              <a:buFont typeface="Arial" charset="0"/>
              <a:buNone/>
              <a:defRPr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itchFamily="34" charset="0"/>
              </a:rPr>
              <a:t>…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itchFamily="34" charset="0"/>
              </a:rPr>
              <a:t>in low carbon technologies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itchFamily="34" charset="0"/>
              </a:rPr>
              <a:t>, for instance to: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itchFamily="34" charset="0"/>
              </a:rPr>
              <a:t>enable demonstrations of innovative low-carbon applications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itchFamily="34" charset="0"/>
              </a:rPr>
              <a:t>;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itchFamily="34" charset="0"/>
              </a:rPr>
              <a:t>realise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itchFamily="34" charset="0"/>
              </a:rPr>
              <a:t> innovative small-scale infrastructures for renewable energy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 Light" pitchFamily="34" charset="0"/>
              </a:rPr>
              <a:t>generation, production and distribution.</a:t>
            </a:r>
          </a:p>
          <a:p>
            <a:pPr marL="342900" lvl="1" indent="-342900" algn="just">
              <a:buFont typeface="Arial" charset="0"/>
              <a:buNone/>
              <a:defRPr/>
            </a:pPr>
            <a:endParaRPr lang="en-US" sz="1800" dirty="0" smtClean="0">
              <a:latin typeface="Open Sans Light" pitchFamily="34" charset="0"/>
            </a:endParaRPr>
          </a:p>
          <a:p>
            <a:pPr marL="342900" lvl="1" indent="-342900" algn="just">
              <a:buFont typeface="Arial" charset="0"/>
              <a:buNone/>
              <a:defRPr/>
            </a:pPr>
            <a:r>
              <a:rPr lang="en-US" sz="1800" u="sng" dirty="0" smtClean="0">
                <a:latin typeface="Open Sans Light" pitchFamily="34" charset="0"/>
              </a:rPr>
              <a:t>Applied to a concrete proposal</a:t>
            </a:r>
          </a:p>
          <a:p>
            <a:pPr marL="0" lvl="1" indent="0" algn="just">
              <a:buFont typeface="Arial" charset="0"/>
              <a:buNone/>
              <a:defRPr/>
            </a:pPr>
            <a:r>
              <a:rPr lang="en-US" sz="1800" dirty="0" smtClean="0">
                <a:latin typeface="Open Sans Light" pitchFamily="34" charset="0"/>
              </a:rPr>
              <a:t>Infrastructure works on a project demonstration site that include low carbon technologies, such as equipment that will reduce GHG emissions (solar panels, for example).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latin typeface="Open Sans Light" panose="020B0306030504020204" pitchFamily="34" charset="0"/>
              </a:rPr>
              <a:t>Objectives of the session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r>
              <a:rPr lang="fr-FR" altLang="fr-FR" smtClean="0">
                <a:latin typeface="Open Sans Light" panose="020B0306030504020204" pitchFamily="34" charset="0"/>
              </a:rPr>
              <a:t>Detail what the Programme wants to achieve in this S.O</a:t>
            </a:r>
          </a:p>
          <a:p>
            <a:pPr>
              <a:buFont typeface="Arial" panose="020B0604020202020204" pitchFamily="34" charset="0"/>
              <a:buNone/>
            </a:pPr>
            <a:endParaRPr lang="fr-FR" altLang="fr-FR" smtClean="0">
              <a:latin typeface="Open Sans Light" panose="020B0306030504020204" pitchFamily="34" charset="0"/>
            </a:endParaRPr>
          </a:p>
          <a:p>
            <a:r>
              <a:rPr lang="fr-FR" altLang="fr-FR" smtClean="0">
                <a:latin typeface="Open Sans Light" panose="020B0306030504020204" pitchFamily="34" charset="0"/>
              </a:rPr>
              <a:t>Elaborate how your project can contribute to that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058863"/>
            <a:ext cx="8218488" cy="3535362"/>
          </a:xfrm>
        </p:spPr>
        <p:txBody>
          <a:bodyPr/>
          <a:lstStyle/>
          <a:p>
            <a:pPr marL="342900" lvl="1" indent="-342900" algn="just">
              <a:buFont typeface="Arial" panose="020B0604020202020204" pitchFamily="34" charset="0"/>
              <a:buNone/>
            </a:pPr>
            <a:r>
              <a:rPr lang="en-US" altLang="fr-FR" sz="2800" smtClean="0">
                <a:latin typeface="Open Sans Light" panose="020B0306030504020204" pitchFamily="34" charset="0"/>
              </a:rPr>
              <a:t>Intervention of practitioner:</a:t>
            </a:r>
          </a:p>
          <a:p>
            <a:pPr marL="342900" lvl="1" indent="-342900" algn="just">
              <a:buFont typeface="Arial" panose="020B0604020202020204" pitchFamily="34" charset="0"/>
              <a:buNone/>
            </a:pPr>
            <a:endParaRPr lang="en-US" altLang="fr-FR" sz="2000" smtClean="0">
              <a:latin typeface="Open Sans Light" panose="020B0306030504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None/>
            </a:pPr>
            <a:endParaRPr lang="en-US" altLang="fr-FR" sz="2800" smtClean="0">
              <a:latin typeface="Open Sans Light" panose="020B0306030504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None/>
            </a:pPr>
            <a:r>
              <a:rPr lang="en-US" altLang="fr-FR" sz="2800" smtClean="0">
                <a:latin typeface="Open Sans Light" panose="020B0306030504020204" pitchFamily="34" charset="0"/>
              </a:rPr>
              <a:t>Q&amp;A with the public</a:t>
            </a:r>
            <a:endParaRPr lang="en-US" altLang="fr-FR" sz="2000" smtClean="0">
              <a:latin typeface="Open Sans Light" panose="020B0306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>
                <a:latin typeface="Open Sans Light" panose="020B0306030504020204" pitchFamily="34" charset="0"/>
              </a:rPr>
              <a:t>4. Who? Our target groups:</a:t>
            </a:r>
          </a:p>
        </p:txBody>
      </p:sp>
      <p:sp>
        <p:nvSpPr>
          <p:cNvPr id="50179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 marL="357188" lvl="1" indent="-357188" eaLnBrk="1" hangingPunct="1">
              <a:buFont typeface="Arial" panose="020B0604020202020204" pitchFamily="34" charset="0"/>
              <a:buChar char="•"/>
            </a:pPr>
            <a:r>
              <a:rPr lang="en-GB" altLang="fr-FR" sz="1800" smtClean="0">
                <a:latin typeface="Open Sans Light" panose="020B0306030504020204" pitchFamily="34" charset="0"/>
              </a:rPr>
              <a:t>Local, regional and national authorities and their affiliated bodies;</a:t>
            </a:r>
          </a:p>
          <a:p>
            <a:pPr marL="357188" lvl="1" indent="-357188" eaLnBrk="1" hangingPunct="1">
              <a:buFont typeface="Arial" panose="020B0604020202020204" pitchFamily="34" charset="0"/>
              <a:buChar char="•"/>
            </a:pPr>
            <a:r>
              <a:rPr lang="en-GB" altLang="fr-FR" sz="1800" smtClean="0">
                <a:latin typeface="Open Sans Light" panose="020B0306030504020204" pitchFamily="34" charset="0"/>
              </a:rPr>
              <a:t>Universities and research centres;</a:t>
            </a:r>
          </a:p>
          <a:p>
            <a:pPr marL="357188" lvl="1" indent="-357188" eaLnBrk="1" hangingPunct="1">
              <a:buFont typeface="Arial" panose="020B0604020202020204" pitchFamily="34" charset="0"/>
              <a:buChar char="•"/>
            </a:pPr>
            <a:r>
              <a:rPr lang="en-GB" altLang="fr-FR" sz="1800" smtClean="0">
                <a:latin typeface="Open Sans Light" panose="020B0306030504020204" pitchFamily="34" charset="0"/>
              </a:rPr>
              <a:t>Public and private energy suppliers;</a:t>
            </a:r>
          </a:p>
          <a:p>
            <a:pPr marL="357188" lvl="1" indent="-357188" eaLnBrk="1" hangingPunct="1">
              <a:buFont typeface="Arial" panose="020B0604020202020204" pitchFamily="34" charset="0"/>
              <a:buChar char="•"/>
            </a:pPr>
            <a:r>
              <a:rPr lang="en-GB" altLang="fr-FR" sz="1800" smtClean="0">
                <a:latin typeface="Open Sans Light" panose="020B0306030504020204" pitchFamily="34" charset="0"/>
              </a:rPr>
              <a:t>Companies, in particular small and medium sized enterprises developing low-carbon technology;</a:t>
            </a:r>
          </a:p>
          <a:p>
            <a:pPr marL="357188" lvl="1" indent="-357188" eaLnBrk="1" hangingPunct="1">
              <a:buFont typeface="Arial" panose="020B0604020202020204" pitchFamily="34" charset="0"/>
              <a:buChar char="•"/>
            </a:pPr>
            <a:r>
              <a:rPr lang="en-GB" altLang="fr-FR" sz="1800" smtClean="0">
                <a:latin typeface="Open Sans Light" panose="020B0306030504020204" pitchFamily="34" charset="0"/>
              </a:rPr>
              <a:t>Economic operators (energy, building, transport, logistics, fisheries, ports, etc.);</a:t>
            </a:r>
          </a:p>
          <a:p>
            <a:pPr marL="357188" lvl="1" indent="-357188" eaLnBrk="1" hangingPunct="1">
              <a:buFont typeface="Arial" panose="020B0604020202020204" pitchFamily="34" charset="0"/>
              <a:buChar char="•"/>
            </a:pPr>
            <a:r>
              <a:rPr lang="en-GB" altLang="fr-FR" sz="1800" smtClean="0">
                <a:latin typeface="Open Sans Light" panose="020B0306030504020204" pitchFamily="34" charset="0"/>
              </a:rPr>
              <a:t>Energy agencies, and non-governmental bodies acting in support of the transition to a low-carbon economy;</a:t>
            </a:r>
          </a:p>
          <a:p>
            <a:pPr marL="357188" lvl="1" indent="-357188" eaLnBrk="1" hangingPunct="1">
              <a:buFont typeface="Arial" panose="020B0604020202020204" pitchFamily="34" charset="0"/>
              <a:buChar char="•"/>
            </a:pPr>
            <a:r>
              <a:rPr lang="en-GB" altLang="fr-FR" sz="1800" smtClean="0">
                <a:latin typeface="Open Sans Light" panose="020B0306030504020204" pitchFamily="34" charset="0"/>
              </a:rPr>
              <a:t>Non-for-profit organisations.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058863"/>
            <a:ext cx="8218488" cy="3535362"/>
          </a:xfrm>
        </p:spPr>
        <p:txBody>
          <a:bodyPr/>
          <a:lstStyle/>
          <a:p>
            <a:pPr marL="342900" lvl="1" indent="-342900" algn="just">
              <a:buFont typeface="Arial" panose="020B0604020202020204" pitchFamily="34" charset="0"/>
              <a:buNone/>
            </a:pPr>
            <a:r>
              <a:rPr lang="en-US" altLang="fr-FR" sz="2800" smtClean="0">
                <a:latin typeface="Open Sans Light" panose="020B0306030504020204" pitchFamily="34" charset="0"/>
              </a:rPr>
              <a:t>Intervention of practitioner:</a:t>
            </a:r>
          </a:p>
          <a:p>
            <a:pPr marL="342900" lvl="1" indent="-342900" algn="just">
              <a:buFont typeface="Arial" panose="020B0604020202020204" pitchFamily="34" charset="0"/>
              <a:buNone/>
            </a:pPr>
            <a:endParaRPr lang="en-US" altLang="fr-FR" sz="2000" smtClean="0">
              <a:latin typeface="Open Sans Light" panose="020B0306030504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None/>
            </a:pPr>
            <a:endParaRPr lang="en-US" altLang="fr-FR" sz="2800" smtClean="0">
              <a:latin typeface="Open Sans Light" panose="020B0306030504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None/>
            </a:pPr>
            <a:r>
              <a:rPr lang="en-US" altLang="fr-FR" sz="2800" smtClean="0">
                <a:latin typeface="Open Sans Light" panose="020B0306030504020204" pitchFamily="34" charset="0"/>
              </a:rPr>
              <a:t>Q&amp;A with the public</a:t>
            </a:r>
            <a:endParaRPr lang="en-US" altLang="fr-FR" sz="2000" smtClean="0">
              <a:latin typeface="Open Sans Light" panose="020B0306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>
                <a:latin typeface="Open Sans Light" panose="020B0306030504020204" pitchFamily="34" charset="0"/>
              </a:rPr>
              <a:t>5. Some points of attention</a:t>
            </a:r>
          </a:p>
        </p:txBody>
      </p:sp>
      <p:sp>
        <p:nvSpPr>
          <p:cNvPr id="31747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6851650" cy="339407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400" dirty="0" smtClean="0">
                <a:latin typeface="Open Sans Light" pitchFamily="34" charset="0"/>
              </a:rPr>
              <a:t>MS seek to achieve </a:t>
            </a:r>
            <a:r>
              <a:rPr lang="en-US" sz="2400" b="1" dirty="0" smtClean="0">
                <a:latin typeface="Open Sans Light" pitchFamily="34" charset="0"/>
              </a:rPr>
              <a:t>adoption</a:t>
            </a:r>
            <a:r>
              <a:rPr lang="en-US" sz="2400" dirty="0" smtClean="0">
                <a:latin typeface="Open Sans Light" pitchFamily="34" charset="0"/>
              </a:rPr>
              <a:t> of low-carbon technologies:</a:t>
            </a:r>
          </a:p>
          <a:p>
            <a:pPr marL="715963" lvl="1" indent="-358775">
              <a:buFont typeface="Arial" charset="0"/>
              <a:buChar char="–"/>
              <a:defRPr/>
            </a:pPr>
            <a:r>
              <a:rPr lang="en-US" sz="2000" b="1" dirty="0" smtClean="0">
                <a:latin typeface="Open Sans Light" pitchFamily="34" charset="0"/>
              </a:rPr>
              <a:t>R&amp;D activities </a:t>
            </a:r>
            <a:r>
              <a:rPr lang="en-US" sz="2000" dirty="0" smtClean="0">
                <a:latin typeface="Open Sans Light" pitchFamily="34" charset="0"/>
              </a:rPr>
              <a:t>cannot be the focus of a SO 2.1 project (those fall under SO 1.2)!</a:t>
            </a:r>
          </a:p>
          <a:p>
            <a:pPr marL="758825" lvl="1" indent="-358775">
              <a:buFont typeface="Arial" charset="0"/>
              <a:buNone/>
              <a:defRPr/>
            </a:pPr>
            <a:endParaRPr lang="en-US" sz="2000" dirty="0" smtClean="0">
              <a:latin typeface="Open Sans Light" pitchFamily="34" charset="0"/>
            </a:endParaRPr>
          </a:p>
          <a:p>
            <a:pPr marL="0" lvl="1" indent="0" algn="just">
              <a:buFont typeface="Arial" charset="0"/>
              <a:buNone/>
              <a:defRPr/>
            </a:pPr>
            <a:r>
              <a:rPr lang="en-US" dirty="0" smtClean="0">
                <a:latin typeface="Open Sans Light" pitchFamily="34" charset="0"/>
              </a:rPr>
              <a:t>Arguments why you applied for a </a:t>
            </a:r>
            <a:r>
              <a:rPr lang="en-US" b="1" dirty="0" smtClean="0">
                <a:latin typeface="Open Sans Light" pitchFamily="34" charset="0"/>
              </a:rPr>
              <a:t>cross-border cooperation project instead of national funding </a:t>
            </a:r>
            <a:r>
              <a:rPr lang="en-US" dirty="0" smtClean="0">
                <a:latin typeface="Open Sans Light" pitchFamily="34" charset="0"/>
              </a:rPr>
              <a:t>are important.</a:t>
            </a:r>
          </a:p>
        </p:txBody>
      </p:sp>
      <p:pic>
        <p:nvPicPr>
          <p:cNvPr id="54276" name="Picture 5" descr="https://upload.wikimedia.org/wikipedia/commons/thumb/d/dd/Achtung.svg/2000px-Achtung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198563"/>
            <a:ext cx="1512888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058863"/>
            <a:ext cx="8218488" cy="3535362"/>
          </a:xfrm>
        </p:spPr>
        <p:txBody>
          <a:bodyPr/>
          <a:lstStyle/>
          <a:p>
            <a:pPr marL="342900" lvl="1" indent="-342900" algn="just">
              <a:buFont typeface="Arial" panose="020B0604020202020204" pitchFamily="34" charset="0"/>
              <a:buNone/>
            </a:pPr>
            <a:r>
              <a:rPr lang="en-US" altLang="fr-FR" sz="2800" smtClean="0">
                <a:latin typeface="Open Sans Light" panose="020B0306030504020204" pitchFamily="34" charset="0"/>
              </a:rPr>
              <a:t>Intervention of practitioner:</a:t>
            </a:r>
          </a:p>
          <a:p>
            <a:pPr marL="342900" lvl="1" indent="-342900" algn="just">
              <a:buFont typeface="Arial" panose="020B0604020202020204" pitchFamily="34" charset="0"/>
              <a:buNone/>
            </a:pPr>
            <a:endParaRPr lang="en-US" altLang="fr-FR" sz="2000" smtClean="0">
              <a:latin typeface="Open Sans Light" panose="020B0306030504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None/>
            </a:pPr>
            <a:endParaRPr lang="en-US" altLang="fr-FR" sz="2800" smtClean="0">
              <a:latin typeface="Open Sans Light" panose="020B0306030504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None/>
            </a:pPr>
            <a:r>
              <a:rPr lang="en-US" altLang="fr-FR" sz="2800" smtClean="0">
                <a:latin typeface="Open Sans Light" panose="020B0306030504020204" pitchFamily="34" charset="0"/>
              </a:rPr>
              <a:t>Q&amp;A with the public</a:t>
            </a:r>
            <a:endParaRPr lang="en-US" altLang="fr-FR" sz="2000" smtClean="0">
              <a:latin typeface="Open Sans Light" panose="020B0306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re 4"/>
          <p:cNvSpPr txBox="1">
            <a:spLocks/>
          </p:cNvSpPr>
          <p:nvPr/>
        </p:nvSpPr>
        <p:spPr bwMode="auto">
          <a:xfrm>
            <a:off x="503238" y="1709738"/>
            <a:ext cx="82804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4000">
                <a:solidFill>
                  <a:srgbClr val="0C4CA3"/>
                </a:solidFill>
                <a:latin typeface="Open Sans Light" panose="020B0306030504020204" pitchFamily="34" charset="0"/>
                <a:cs typeface="Open Sans Semibold" panose="020B0706030804020204" pitchFamily="34" charset="0"/>
              </a:rPr>
              <a:t>II. And now: a practical exercise!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>
                <a:latin typeface="Open Sans Light" panose="020B0306030504020204" pitchFamily="34" charset="0"/>
              </a:rPr>
              <a:t>Adoption</a:t>
            </a:r>
            <a:endParaRPr lang="en-US" altLang="fr-FR" sz="3200" smtClean="0">
              <a:latin typeface="Open Sans Light" panose="020B0306030504020204" pitchFamily="34" charset="0"/>
            </a:endParaRPr>
          </a:p>
        </p:txBody>
      </p:sp>
      <p:sp>
        <p:nvSpPr>
          <p:cNvPr id="43011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 marL="0" lvl="1" indent="0" algn="just">
              <a:buFont typeface="Arial" panose="020B0604020202020204" pitchFamily="34" charset="0"/>
              <a:buNone/>
            </a:pPr>
            <a:r>
              <a:rPr lang="en-GB" altLang="fr-FR" sz="2000" dirty="0" smtClean="0">
                <a:latin typeface="Open Sans Light" panose="020B0306030504020204" pitchFamily="34" charset="0"/>
              </a:rPr>
              <a:t>‘The main aim of the project is to jointly develop a service which will encourage SMEs to undertake a behavioural change in their energy consumption by switching to renewable energy production.’ </a:t>
            </a:r>
          </a:p>
          <a:p>
            <a:pPr marL="0" lvl="1" indent="0" algn="just">
              <a:buFont typeface="Arial" panose="020B0604020202020204" pitchFamily="34" charset="0"/>
              <a:buNone/>
            </a:pPr>
            <a:endParaRPr lang="en-GB" altLang="fr-FR" sz="2000" dirty="0" smtClean="0">
              <a:latin typeface="Open Sans Light" panose="020B0306030504020204" pitchFamily="34" charset="0"/>
            </a:endParaRPr>
          </a:p>
          <a:p>
            <a:pPr marL="0" lvl="1" indent="0" algn="just">
              <a:buFont typeface="Arial" panose="020B0604020202020204" pitchFamily="34" charset="0"/>
              <a:buNone/>
            </a:pPr>
            <a:endParaRPr lang="en-GB" altLang="fr-FR" sz="2000" dirty="0" smtClean="0">
              <a:latin typeface="Open Sans Light" panose="020B0306030504020204" pitchFamily="34" charset="0"/>
            </a:endParaRPr>
          </a:p>
          <a:p>
            <a:pPr marL="0" lvl="1" indent="0" algn="just">
              <a:buFont typeface="Arial" panose="020B0604020202020204" pitchFamily="34" charset="0"/>
              <a:buNone/>
            </a:pPr>
            <a:r>
              <a:rPr lang="en-GB" altLang="fr-FR" sz="2000" dirty="0" smtClean="0">
                <a:latin typeface="Open Sans Light" panose="020B0306030504020204" pitchFamily="34" charset="0"/>
              </a:rPr>
              <a:t>‘The project explores a set of low carbon technologies through different demonstration actions in the partner cities.’ </a:t>
            </a:r>
          </a:p>
        </p:txBody>
      </p:sp>
      <p:pic>
        <p:nvPicPr>
          <p:cNvPr id="8" name="Image 7" descr="emotion-clip-art-1206573862448734250Arnoud999_Right_or_wrong_3.svg.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200150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 descr="green-smiley-face-clip-art-emotions-happy-green-face-md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003550"/>
            <a:ext cx="4318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>
                <a:latin typeface="Open Sans Light" panose="020B0306030504020204" pitchFamily="34" charset="0"/>
              </a:rPr>
              <a:t>Priority sectors</a:t>
            </a:r>
            <a:endParaRPr lang="en-US" altLang="fr-FR" sz="3200" smtClean="0">
              <a:latin typeface="Open Sans Light" panose="020B0306030504020204" pitchFamily="34" charset="0"/>
            </a:endParaRPr>
          </a:p>
        </p:txBody>
      </p:sp>
      <p:sp>
        <p:nvSpPr>
          <p:cNvPr id="45059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 marL="0" lvl="1" indent="0" algn="just">
              <a:buFont typeface="Arial" panose="020B0604020202020204" pitchFamily="34" charset="0"/>
              <a:buNone/>
            </a:pPr>
            <a:r>
              <a:rPr lang="en-GB" altLang="fr-FR" sz="2000" dirty="0" smtClean="0">
                <a:latin typeface="Open Sans Light" panose="020B0306030504020204" pitchFamily="34" charset="0"/>
              </a:rPr>
              <a:t>‘The project will test tidal and wave power technologies through the development and verification of new standards and certification schemes for marine energy technologies.’</a:t>
            </a:r>
          </a:p>
          <a:p>
            <a:pPr marL="0" lvl="1" indent="0" algn="just">
              <a:buFont typeface="Arial" panose="020B0604020202020204" pitchFamily="34" charset="0"/>
              <a:buNone/>
            </a:pPr>
            <a:endParaRPr lang="en-GB" altLang="fr-FR" sz="2000" dirty="0" smtClean="0">
              <a:latin typeface="Open Sans Light" panose="020B0306030504020204" pitchFamily="34" charset="0"/>
            </a:endParaRPr>
          </a:p>
          <a:p>
            <a:pPr marL="0" lvl="1" indent="0" algn="just">
              <a:buFont typeface="Arial" panose="020B0604020202020204" pitchFamily="34" charset="0"/>
              <a:buNone/>
            </a:pPr>
            <a:endParaRPr lang="en-GB" altLang="fr-FR" sz="2000" dirty="0" smtClean="0">
              <a:latin typeface="Open Sans Light" panose="020B0306030504020204" pitchFamily="34" charset="0"/>
            </a:endParaRPr>
          </a:p>
          <a:p>
            <a:pPr marL="0" lvl="1" indent="0" algn="just">
              <a:buFont typeface="Arial" panose="020B0604020202020204" pitchFamily="34" charset="0"/>
              <a:buNone/>
            </a:pPr>
            <a:r>
              <a:rPr lang="en-GB" altLang="fr-FR" sz="2000" dirty="0" smtClean="0">
                <a:latin typeface="Open Sans Light" panose="020B0306030504020204" pitchFamily="34" charset="0"/>
              </a:rPr>
              <a:t>‘The project will result in a much greener tourism sector, which will benefit the local economy.’ </a:t>
            </a:r>
          </a:p>
        </p:txBody>
      </p:sp>
      <p:pic>
        <p:nvPicPr>
          <p:cNvPr id="6" name="Image 5" descr="emotion-clip-art-1206573862448734250Arnoud999_Right_or_wrong_3.svg.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003550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 descr="green-smiley-face-clip-art-emotions-happy-green-face-md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203325"/>
            <a:ext cx="4318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>
                <a:latin typeface="Open Sans Light" panose="020B0306030504020204" pitchFamily="34" charset="0"/>
              </a:rPr>
              <a:t>Types of actions &amp; outputs</a:t>
            </a:r>
            <a:endParaRPr lang="en-US" altLang="fr-FR" sz="3200" smtClean="0">
              <a:latin typeface="Open Sans Light" panose="020B0306030504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612775" y="1079500"/>
          <a:ext cx="7918450" cy="3060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124"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bg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Type of action</a:t>
                      </a:r>
                      <a:endParaRPr lang="en-GB" sz="1800" noProof="0" dirty="0">
                        <a:solidFill>
                          <a:schemeClr val="bg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22" marR="91422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bg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Produced</a:t>
                      </a:r>
                      <a:r>
                        <a:rPr lang="en-GB" sz="1800" baseline="0" noProof="0" dirty="0" smtClean="0">
                          <a:solidFill>
                            <a:schemeClr val="bg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output</a:t>
                      </a:r>
                      <a:endParaRPr lang="en-GB" sz="1800" noProof="0" dirty="0">
                        <a:solidFill>
                          <a:schemeClr val="bg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22" marR="91422" marT="45721" marB="4572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0288">
                <a:tc>
                  <a:txBody>
                    <a:bodyPr/>
                    <a:lstStyle/>
                    <a:p>
                      <a:pPr algn="just"/>
                      <a:r>
                        <a:rPr lang="en-GB" sz="180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Preparation of a policy</a:t>
                      </a:r>
                      <a:r>
                        <a:rPr lang="en-GB" sz="1800" baseline="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document through a governmental working group on carbon reduction in public buildings.</a:t>
                      </a:r>
                      <a:endParaRPr lang="en-GB" sz="1800" noProof="0" dirty="0">
                        <a:solidFill>
                          <a:schemeClr val="tx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22" marR="91422" marT="45721" marB="4572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80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A </a:t>
                      </a:r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joint strategy </a:t>
                      </a:r>
                      <a:r>
                        <a:rPr lang="en-GB" sz="180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by</a:t>
                      </a:r>
                      <a:r>
                        <a:rPr lang="en-GB" sz="1800" baseline="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which the local governments involved in the project commit to reducing their carbon consumption.</a:t>
                      </a:r>
                      <a:endParaRPr lang="en-GB" sz="1800" noProof="0" dirty="0">
                        <a:solidFill>
                          <a:schemeClr val="tx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22" marR="91422" marT="45721" marB="457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288">
                <a:tc>
                  <a:txBody>
                    <a:bodyPr/>
                    <a:lstStyle/>
                    <a:p>
                      <a:pPr algn="just"/>
                      <a:r>
                        <a:rPr lang="en-GB" sz="180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Preparation of a methodology</a:t>
                      </a:r>
                      <a:r>
                        <a:rPr lang="en-GB" sz="1800" baseline="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regarding carbon reduction in public buildings through a governmental working group.</a:t>
                      </a:r>
                      <a:endParaRPr lang="en-GB" sz="1800" noProof="0" dirty="0">
                        <a:solidFill>
                          <a:schemeClr val="tx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22" marR="91422" marT="45721" marB="4572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80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A </a:t>
                      </a:r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jointly developed methodology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</a:t>
                      </a:r>
                      <a:r>
                        <a:rPr lang="en-GB" sz="1800" baseline="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on carbon reduction in public buildings which will be tested by the local governments involved in the project.</a:t>
                      </a:r>
                      <a:endParaRPr lang="en-GB" sz="1800" noProof="0" dirty="0">
                        <a:solidFill>
                          <a:schemeClr val="tx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22" marR="91422" marT="45721" marB="457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Image 6" descr="emotion-clip-art-1206573862448734250Arnoud999_Right_or_wrong_3.svg.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635125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 descr="green-smiley-face-clip-art-emotions-happy-green-face-md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003550"/>
            <a:ext cx="4318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82913"/>
            <a:ext cx="9144000" cy="2160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553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z="4000" b="1" smtClean="0">
                <a:latin typeface="Open Sans Light" panose="020B0306030504020204" pitchFamily="34" charset="0"/>
              </a:rPr>
              <a:t>Partnership</a:t>
            </a:r>
            <a:r>
              <a:rPr lang="en-US" altLang="fr-FR" smtClean="0">
                <a:latin typeface="Open Sans Light" panose="020B0306030504020204" pitchFamily="34" charset="0"/>
              </a:rPr>
              <a:t>	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152674"/>
              </p:ext>
            </p:extLst>
          </p:nvPr>
        </p:nvGraphicFramePr>
        <p:xfrm>
          <a:off x="468313" y="1080000"/>
          <a:ext cx="8208963" cy="3492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088"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Partner</a:t>
                      </a:r>
                      <a:endParaRPr lang="en-GB" sz="1800" noProof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Member State</a:t>
                      </a:r>
                      <a:endParaRPr lang="en-GB" sz="1800" noProof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Typology</a:t>
                      </a:r>
                      <a:endParaRPr lang="en-GB" sz="1800" noProof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30" marB="4573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93"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University</a:t>
                      </a:r>
                      <a:r>
                        <a:rPr lang="en-GB" sz="1800" baseline="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of Lille</a:t>
                      </a:r>
                      <a:endParaRPr lang="en-GB" sz="1800" noProof="0" dirty="0">
                        <a:solidFill>
                          <a:schemeClr val="tx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30" marB="45730" anchor="ctr"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FR</a:t>
                      </a:r>
                      <a:endParaRPr lang="en-GB" sz="1800" noProof="0" dirty="0">
                        <a:solidFill>
                          <a:schemeClr val="tx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30" marB="45730" anchor="ctr"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Higher education</a:t>
                      </a:r>
                      <a:r>
                        <a:rPr lang="en-GB" sz="1800" baseline="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and research</a:t>
                      </a:r>
                      <a:endParaRPr lang="en-GB" sz="1800" noProof="0" dirty="0">
                        <a:solidFill>
                          <a:schemeClr val="tx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30" marB="4573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34"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Business park management</a:t>
                      </a:r>
                      <a:r>
                        <a:rPr lang="en-GB" sz="1800" baseline="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authority Breda</a:t>
                      </a:r>
                      <a:endParaRPr lang="en-GB" sz="1800" noProof="0" dirty="0">
                        <a:solidFill>
                          <a:schemeClr val="tx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30" marB="45730" anchor="ctr"/>
                </a:tc>
                <a:tc>
                  <a:txBody>
                    <a:bodyPr/>
                    <a:lstStyle/>
                    <a:p>
                      <a:r>
                        <a:rPr lang="en-GB" sz="1800" baseline="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NL</a:t>
                      </a:r>
                    </a:p>
                  </a:txBody>
                  <a:tcPr marL="91441" marR="91441" marT="45730" marB="45730" anchor="ctr"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Private sector representation</a:t>
                      </a:r>
                      <a:endParaRPr lang="en-GB" sz="1800" baseline="0" noProof="0" dirty="0" smtClean="0">
                        <a:solidFill>
                          <a:schemeClr val="tx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30" marB="4573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93"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Province of Antwerp</a:t>
                      </a:r>
                      <a:endParaRPr lang="en-GB" sz="1800" noProof="0" dirty="0">
                        <a:solidFill>
                          <a:schemeClr val="tx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30" marB="45730" anchor="ctr"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BE/FL</a:t>
                      </a:r>
                      <a:endParaRPr lang="en-GB" sz="1800" noProof="0" dirty="0">
                        <a:solidFill>
                          <a:schemeClr val="tx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30" marB="45730" anchor="ctr"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Regional public authority</a:t>
                      </a:r>
                      <a:endParaRPr lang="en-GB" sz="1800" noProof="0" dirty="0">
                        <a:solidFill>
                          <a:schemeClr val="tx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30" marB="4573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93"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Not for profit organisation Kent</a:t>
                      </a:r>
                      <a:endParaRPr lang="en-GB" sz="1800" noProof="0" dirty="0">
                        <a:solidFill>
                          <a:schemeClr val="tx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30" marB="45730" anchor="ctr"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UK</a:t>
                      </a:r>
                      <a:endParaRPr lang="en-GB" sz="1800" noProof="0" dirty="0">
                        <a:solidFill>
                          <a:schemeClr val="tx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30" marB="45730" anchor="ctr"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Interest groups including</a:t>
                      </a:r>
                      <a:r>
                        <a:rPr lang="en-GB" sz="1800" baseline="0" noProof="0" dirty="0" smtClean="0">
                          <a:solidFill>
                            <a:schemeClr val="tx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NGO’s</a:t>
                      </a:r>
                      <a:endParaRPr lang="en-GB" sz="1800" noProof="0" dirty="0">
                        <a:solidFill>
                          <a:schemeClr val="tx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30" marB="4573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Image 5" descr="green-smiley-face-clip-art-emotions-happy-green-face-m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06400"/>
            <a:ext cx="4318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latin typeface="Open Sans Light" panose="020B0306030504020204" pitchFamily="34" charset="0"/>
              </a:rPr>
              <a:t>Organisation of the session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 marL="571500" indent="-571500">
              <a:buFont typeface="Arial" charset="0"/>
              <a:buAutoNum type="romanUcPeriod"/>
              <a:defRPr/>
            </a:pPr>
            <a:r>
              <a:rPr lang="fr-FR" dirty="0" err="1" smtClean="0">
                <a:latin typeface="Open Sans Light" pitchFamily="34" charset="0"/>
              </a:rPr>
              <a:t>What</a:t>
            </a:r>
            <a:r>
              <a:rPr lang="fr-FR" dirty="0" smtClean="0">
                <a:latin typeface="Open Sans Light" pitchFamily="34" charset="0"/>
              </a:rPr>
              <a:t> </a:t>
            </a:r>
            <a:r>
              <a:rPr lang="fr-FR" dirty="0" err="1" smtClean="0">
                <a:latin typeface="Open Sans Light" pitchFamily="34" charset="0"/>
              </a:rPr>
              <a:t>we</a:t>
            </a:r>
            <a:r>
              <a:rPr lang="fr-FR" dirty="0" smtClean="0">
                <a:latin typeface="Open Sans Light" pitchFamily="34" charset="0"/>
              </a:rPr>
              <a:t> </a:t>
            </a:r>
            <a:r>
              <a:rPr lang="fr-FR" dirty="0" err="1" smtClean="0">
                <a:latin typeface="Open Sans Light" pitchFamily="34" charset="0"/>
              </a:rPr>
              <a:t>want</a:t>
            </a:r>
            <a:r>
              <a:rPr lang="fr-FR" dirty="0" smtClean="0">
                <a:latin typeface="Open Sans Light" pitchFamily="34" charset="0"/>
              </a:rPr>
              <a:t> to tell </a:t>
            </a:r>
            <a:r>
              <a:rPr lang="fr-FR" dirty="0" err="1" smtClean="0">
                <a:latin typeface="Open Sans Light" pitchFamily="34" charset="0"/>
              </a:rPr>
              <a:t>you</a:t>
            </a:r>
            <a:r>
              <a:rPr lang="fr-FR" dirty="0" smtClean="0">
                <a:latin typeface="Open Sans Light" pitchFamily="34" charset="0"/>
              </a:rPr>
              <a:t>:</a:t>
            </a:r>
          </a:p>
          <a:p>
            <a:pPr marL="971550" lvl="1" indent="-571500">
              <a:buFont typeface="Arial" charset="0"/>
              <a:buAutoNum type="arabicPeriod"/>
              <a:defRPr/>
            </a:pPr>
            <a:r>
              <a:rPr lang="fr-FR" dirty="0" err="1" smtClean="0">
                <a:latin typeface="Open Sans Light" pitchFamily="34" charset="0"/>
              </a:rPr>
              <a:t>Results</a:t>
            </a:r>
            <a:r>
              <a:rPr lang="fr-FR" dirty="0" smtClean="0">
                <a:latin typeface="Open Sans Light" pitchFamily="34" charset="0"/>
              </a:rPr>
              <a:t> MS </a:t>
            </a:r>
            <a:r>
              <a:rPr lang="fr-FR" dirty="0" err="1" smtClean="0">
                <a:latin typeface="Open Sans Light" pitchFamily="34" charset="0"/>
              </a:rPr>
              <a:t>seek</a:t>
            </a:r>
            <a:r>
              <a:rPr lang="fr-FR" dirty="0" smtClean="0">
                <a:latin typeface="Open Sans Light" pitchFamily="34" charset="0"/>
              </a:rPr>
              <a:t> to </a:t>
            </a:r>
            <a:r>
              <a:rPr lang="fr-FR" dirty="0" err="1" smtClean="0">
                <a:latin typeface="Open Sans Light" pitchFamily="34" charset="0"/>
              </a:rPr>
              <a:t>achieve</a:t>
            </a:r>
            <a:endParaRPr lang="fr-FR" dirty="0" smtClean="0">
              <a:latin typeface="Open Sans Light" pitchFamily="34" charset="0"/>
            </a:endParaRPr>
          </a:p>
          <a:p>
            <a:pPr marL="971550" lvl="1" indent="-571500">
              <a:buFont typeface="Arial" charset="0"/>
              <a:buAutoNum type="arabicPeriod"/>
              <a:defRPr/>
            </a:pPr>
            <a:r>
              <a:rPr lang="fr-FR" dirty="0" err="1" smtClean="0">
                <a:latin typeface="Open Sans Light" pitchFamily="34" charset="0"/>
              </a:rPr>
              <a:t>Result</a:t>
            </a:r>
            <a:r>
              <a:rPr lang="fr-FR" dirty="0" smtClean="0">
                <a:latin typeface="Open Sans Light" pitchFamily="34" charset="0"/>
              </a:rPr>
              <a:t> </a:t>
            </a:r>
            <a:r>
              <a:rPr lang="fr-FR" dirty="0" err="1" smtClean="0">
                <a:latin typeface="Open Sans Light" pitchFamily="34" charset="0"/>
              </a:rPr>
              <a:t>oriented</a:t>
            </a:r>
            <a:r>
              <a:rPr lang="fr-FR" dirty="0" smtClean="0">
                <a:latin typeface="Open Sans Light" pitchFamily="34" charset="0"/>
              </a:rPr>
              <a:t> = </a:t>
            </a:r>
            <a:r>
              <a:rPr lang="fr-FR" dirty="0" err="1" smtClean="0">
                <a:latin typeface="Open Sans Light" pitchFamily="34" charset="0"/>
              </a:rPr>
              <a:t>measurability</a:t>
            </a:r>
            <a:endParaRPr lang="fr-FR" dirty="0" smtClean="0">
              <a:latin typeface="Open Sans Light" pitchFamily="34" charset="0"/>
            </a:endParaRPr>
          </a:p>
          <a:p>
            <a:pPr marL="971550" lvl="1" indent="-571500">
              <a:buFont typeface="Arial" charset="0"/>
              <a:buAutoNum type="arabicPeriod"/>
              <a:defRPr/>
            </a:pPr>
            <a:r>
              <a:rPr lang="fr-FR" dirty="0" smtClean="0">
                <a:latin typeface="Open Sans Light" pitchFamily="34" charset="0"/>
              </a:rPr>
              <a:t>Type of actions</a:t>
            </a:r>
          </a:p>
          <a:p>
            <a:pPr marL="971550" lvl="1" indent="-571500">
              <a:buFont typeface="Arial" charset="0"/>
              <a:buAutoNum type="arabicPeriod"/>
              <a:defRPr/>
            </a:pPr>
            <a:r>
              <a:rPr lang="fr-FR" dirty="0" smtClean="0">
                <a:latin typeface="Open Sans Light" pitchFamily="34" charset="0"/>
              </a:rPr>
              <a:t>Target groups</a:t>
            </a:r>
          </a:p>
          <a:p>
            <a:pPr marL="971550" lvl="1" indent="-571500">
              <a:buFont typeface="Arial" charset="0"/>
              <a:buAutoNum type="arabicPeriod"/>
              <a:defRPr/>
            </a:pPr>
            <a:r>
              <a:rPr lang="fr-FR" dirty="0" err="1" smtClean="0">
                <a:latin typeface="Open Sans Light" pitchFamily="34" charset="0"/>
              </a:rPr>
              <a:t>Some</a:t>
            </a:r>
            <a:r>
              <a:rPr lang="fr-FR" dirty="0" smtClean="0">
                <a:latin typeface="Open Sans Light" pitchFamily="34" charset="0"/>
              </a:rPr>
              <a:t> points of attention</a:t>
            </a:r>
          </a:p>
          <a:p>
            <a:pPr marL="571500" indent="-571500">
              <a:buFont typeface="Arial" charset="0"/>
              <a:buAutoNum type="romanUcPeriod"/>
              <a:defRPr/>
            </a:pPr>
            <a:r>
              <a:rPr lang="fr-FR" dirty="0" smtClean="0">
                <a:latin typeface="Open Sans Light" pitchFamily="34" charset="0"/>
              </a:rPr>
              <a:t>And </a:t>
            </a:r>
            <a:r>
              <a:rPr lang="fr-FR" dirty="0" err="1" smtClean="0">
                <a:latin typeface="Open Sans Light" pitchFamily="34" charset="0"/>
              </a:rPr>
              <a:t>now</a:t>
            </a:r>
            <a:r>
              <a:rPr lang="fr-FR" dirty="0" smtClean="0">
                <a:latin typeface="Open Sans Light" pitchFamily="34" charset="0"/>
              </a:rPr>
              <a:t>: a </a:t>
            </a:r>
            <a:r>
              <a:rPr lang="fr-FR" dirty="0" err="1" smtClean="0">
                <a:latin typeface="Open Sans Light" pitchFamily="34" charset="0"/>
              </a:rPr>
              <a:t>practical</a:t>
            </a:r>
            <a:r>
              <a:rPr lang="fr-FR" dirty="0" smtClean="0">
                <a:latin typeface="Open Sans Light" pitchFamily="34" charset="0"/>
              </a:rPr>
              <a:t> </a:t>
            </a:r>
            <a:r>
              <a:rPr lang="fr-FR" dirty="0" err="1" smtClean="0">
                <a:latin typeface="Open Sans Light" pitchFamily="34" charset="0"/>
              </a:rPr>
              <a:t>exercise</a:t>
            </a:r>
            <a:r>
              <a:rPr lang="fr-FR" dirty="0" smtClean="0">
                <a:latin typeface="Open Sans Light" pitchFamily="34" charset="0"/>
              </a:rPr>
              <a:t>!</a:t>
            </a:r>
          </a:p>
          <a:p>
            <a:pPr>
              <a:buFont typeface="Arial" charset="0"/>
              <a:buNone/>
              <a:defRPr/>
            </a:pPr>
            <a:endParaRPr lang="fr-FR" dirty="0" smtClean="0">
              <a:latin typeface="Open Sans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982913"/>
            <a:ext cx="9144000" cy="2160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75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000" b="1" smtClean="0">
                <a:latin typeface="Open Sans Light" panose="020B0306030504020204" pitchFamily="34" charset="0"/>
              </a:rPr>
              <a:t>Partnership</a:t>
            </a:r>
            <a:r>
              <a:rPr lang="fr-FR" altLang="fr-FR" smtClean="0">
                <a:latin typeface="Open Sans Light" panose="020B0306030504020204" pitchFamily="34" charset="0"/>
              </a:rPr>
              <a:t>	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438520"/>
              </p:ext>
            </p:extLst>
          </p:nvPr>
        </p:nvGraphicFramePr>
        <p:xfrm>
          <a:off x="468313" y="1080000"/>
          <a:ext cx="8208963" cy="3203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1919"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Partner</a:t>
                      </a:r>
                      <a:endParaRPr lang="en-US" sz="1800" noProof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Member State</a:t>
                      </a:r>
                      <a:endParaRPr lang="en-US" sz="1800" noProof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Typology</a:t>
                      </a:r>
                      <a:endParaRPr lang="en-US" sz="1800" noProof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914"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University of Greenwich</a:t>
                      </a:r>
                      <a:endParaRPr lang="en-US" sz="1800" noProof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5" marB="45725"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UK</a:t>
                      </a:r>
                      <a:endParaRPr lang="en-US" sz="1800" noProof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5" marB="45725"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Higher education</a:t>
                      </a:r>
                      <a:r>
                        <a:rPr lang="en-US" sz="1800" baseline="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and research</a:t>
                      </a:r>
                      <a:endParaRPr lang="en-US" sz="1800" noProof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914">
                <a:tc>
                  <a:txBody>
                    <a:bodyPr/>
                    <a:lstStyle/>
                    <a:p>
                      <a:r>
                        <a:rPr lang="en-US" sz="1800" noProof="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Hogeschool</a:t>
                      </a:r>
                      <a:r>
                        <a:rPr lang="en-US" sz="180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West-</a:t>
                      </a:r>
                      <a:r>
                        <a:rPr lang="en-US" sz="1800" noProof="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Vlaanderen</a:t>
                      </a:r>
                      <a:endParaRPr lang="en-US" sz="1800" noProof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5" marB="45725" anchor="ctr"/>
                </a:tc>
                <a:tc>
                  <a:txBody>
                    <a:bodyPr/>
                    <a:lstStyle/>
                    <a:p>
                      <a:r>
                        <a:rPr lang="en-US" sz="1800" baseline="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BE/FL</a:t>
                      </a:r>
                    </a:p>
                  </a:txBody>
                  <a:tcPr marL="91441" marR="91441" marT="45725" marB="45725" anchor="ctr"/>
                </a:tc>
                <a:tc>
                  <a:txBody>
                    <a:bodyPr/>
                    <a:lstStyle/>
                    <a:p>
                      <a:r>
                        <a:rPr lang="en-US" sz="1800" baseline="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Higher education and research</a:t>
                      </a:r>
                    </a:p>
                  </a:txBody>
                  <a:tcPr marL="91441" marR="91441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914"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University </a:t>
                      </a:r>
                      <a:r>
                        <a:rPr lang="en-US" sz="1800" baseline="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of Ghent</a:t>
                      </a:r>
                      <a:endParaRPr lang="en-US" sz="1800" noProof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5" marB="45725"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BE/FL</a:t>
                      </a:r>
                      <a:endParaRPr lang="en-US" sz="1800" noProof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5" marB="45725"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Higher education and research</a:t>
                      </a:r>
                      <a:endParaRPr lang="en-US" sz="1800" noProof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914"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Haute </a:t>
                      </a:r>
                      <a:r>
                        <a:rPr lang="en-US" sz="1800" noProof="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Ecole</a:t>
                      </a:r>
                      <a:r>
                        <a:rPr lang="en-US" sz="180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des </a:t>
                      </a:r>
                      <a:r>
                        <a:rPr lang="en-US" sz="1800" noProof="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Ingénieurs</a:t>
                      </a:r>
                      <a:endParaRPr lang="en-US" sz="1800" noProof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5" marB="45725" anchor="ctr"/>
                </a:tc>
                <a:tc>
                  <a:txBody>
                    <a:bodyPr/>
                    <a:lstStyle/>
                    <a:p>
                      <a:r>
                        <a:rPr lang="en-US" sz="1800" noProof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FR</a:t>
                      </a:r>
                      <a:endParaRPr lang="en-US" sz="1800" noProof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5" marB="45725" anchor="ctr"/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Higher education and research</a:t>
                      </a:r>
                      <a:endParaRPr lang="en-US" sz="1800" noProof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Image 4" descr="emotion-clip-art-1206573862448734250Arnoud999_Right_or_wrong_3.svg.med.png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06400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re 2"/>
          <p:cNvSpPr>
            <a:spLocks noGrp="1"/>
          </p:cNvSpPr>
          <p:nvPr>
            <p:ph type="ctrTitle"/>
          </p:nvPr>
        </p:nvSpPr>
        <p:spPr>
          <a:xfrm>
            <a:off x="720725" y="1619250"/>
            <a:ext cx="7199313" cy="1981200"/>
          </a:xfrm>
        </p:spPr>
        <p:txBody>
          <a:bodyPr/>
          <a:lstStyle/>
          <a:p>
            <a:r>
              <a:rPr lang="en-US" altLang="fr-FR">
                <a:latin typeface="Open Sans Light" panose="020B0306030504020204" pitchFamily="34" charset="0"/>
                <a:cs typeface="Open Sans Light" panose="020B0306030504020204" pitchFamily="34" charset="0"/>
              </a:rPr>
              <a:t>Thank you for your attention!</a:t>
            </a:r>
            <a:endParaRPr lang="en-GB" altLang="fr-FR">
              <a:latin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4"/>
          <p:cNvSpPr txBox="1">
            <a:spLocks/>
          </p:cNvSpPr>
          <p:nvPr/>
        </p:nvSpPr>
        <p:spPr bwMode="auto">
          <a:xfrm>
            <a:off x="503238" y="1709738"/>
            <a:ext cx="82804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4000">
                <a:solidFill>
                  <a:srgbClr val="0C4CA3"/>
                </a:solidFill>
                <a:latin typeface="Open Sans Light" panose="020B0306030504020204" pitchFamily="34" charset="0"/>
                <a:cs typeface="Open Sans Semibold" panose="020B0706030804020204" pitchFamily="34" charset="0"/>
              </a:rPr>
              <a:t>I. What we want to tell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latin typeface="Open Sans Light" panose="020B0306030504020204" pitchFamily="34" charset="0"/>
              </a:rPr>
              <a:t>1. Result the MS seek to achieve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fr-FR" sz="1800" i="1" smtClean="0">
              <a:latin typeface="Open Sans Light" panose="020B0306030504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fr-FR" sz="1800" i="1" smtClean="0">
              <a:latin typeface="Open Sans Light" panose="020B0306030504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altLang="fr-FR" smtClean="0">
                <a:latin typeface="Open Sans Light" panose="020B0306030504020204" pitchFamily="34" charset="0"/>
              </a:rPr>
              <a:t>Increase </a:t>
            </a:r>
            <a:r>
              <a:rPr lang="en-US" altLang="fr-FR" b="1" smtClean="0">
                <a:latin typeface="Open Sans Light" panose="020B0306030504020204" pitchFamily="34" charset="0"/>
              </a:rPr>
              <a:t>the adoption</a:t>
            </a:r>
            <a:r>
              <a:rPr lang="en-US" altLang="fr-FR" b="1" smtClean="0">
                <a:solidFill>
                  <a:srgbClr val="00B050"/>
                </a:solidFill>
                <a:latin typeface="Open Sans Light" panose="020B0306030504020204" pitchFamily="34" charset="0"/>
              </a:rPr>
              <a:t> </a:t>
            </a:r>
            <a:r>
              <a:rPr lang="en-US" altLang="fr-FR" smtClean="0">
                <a:latin typeface="Open Sans Light" panose="020B0306030504020204" pitchFamily="34" charset="0"/>
              </a:rPr>
              <a:t>of</a:t>
            </a:r>
            <a:r>
              <a:rPr lang="en-US" altLang="fr-FR" b="1" smtClean="0">
                <a:solidFill>
                  <a:srgbClr val="00B050"/>
                </a:solidFill>
                <a:latin typeface="Open Sans Light" panose="020B0306030504020204" pitchFamily="34" charset="0"/>
              </a:rPr>
              <a:t> </a:t>
            </a:r>
            <a:r>
              <a:rPr lang="en-US" altLang="fr-FR" b="1" smtClean="0">
                <a:latin typeface="Open Sans Light" panose="020B0306030504020204" pitchFamily="34" charset="0"/>
              </a:rPr>
              <a:t>low-carbon technologies and applications </a:t>
            </a:r>
            <a:r>
              <a:rPr lang="en-US" altLang="fr-FR" smtClean="0">
                <a:latin typeface="Open Sans Light" panose="020B0306030504020204" pitchFamily="34" charset="0"/>
              </a:rPr>
              <a:t>in </a:t>
            </a:r>
            <a:r>
              <a:rPr lang="en-US" altLang="fr-FR" b="1" smtClean="0">
                <a:latin typeface="Open Sans Light" panose="020B0306030504020204" pitchFamily="34" charset="0"/>
              </a:rPr>
              <a:t>sectors</a:t>
            </a:r>
            <a:r>
              <a:rPr lang="en-US" altLang="fr-FR" smtClean="0">
                <a:latin typeface="Open Sans Light" panose="020B0306030504020204" pitchFamily="34" charset="0"/>
              </a:rPr>
              <a:t> that have the potential for a high reduction in </a:t>
            </a:r>
            <a:r>
              <a:rPr lang="en-US" altLang="fr-FR" b="1" smtClean="0">
                <a:latin typeface="Open Sans Light" panose="020B0306030504020204" pitchFamily="34" charset="0"/>
              </a:rPr>
              <a:t>greenhouse gas emissions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err="1" smtClean="0">
                <a:latin typeface="Open Sans Light" pitchFamily="34" charset="0"/>
              </a:rPr>
              <a:t>Low</a:t>
            </a:r>
            <a:r>
              <a:rPr lang="fr-FR" dirty="0" smtClean="0">
                <a:latin typeface="Open Sans Light" pitchFamily="34" charset="0"/>
              </a:rPr>
              <a:t>-</a:t>
            </a:r>
            <a:r>
              <a:rPr lang="fr-FR" dirty="0" err="1" smtClean="0">
                <a:latin typeface="Open Sans Light" pitchFamily="34" charset="0"/>
              </a:rPr>
              <a:t>carbon</a:t>
            </a:r>
            <a:r>
              <a:rPr lang="fr-FR" dirty="0" smtClean="0">
                <a:latin typeface="Open Sans Light" pitchFamily="34" charset="0"/>
              </a:rPr>
              <a:t> technologies &amp; applications versus </a:t>
            </a:r>
            <a:r>
              <a:rPr lang="fr-FR" dirty="0" err="1" smtClean="0">
                <a:latin typeface="Open Sans Light" pitchFamily="34" charset="0"/>
              </a:rPr>
              <a:t>greenhouse</a:t>
            </a:r>
            <a:r>
              <a:rPr lang="fr-FR" dirty="0" smtClean="0">
                <a:latin typeface="Open Sans Light" pitchFamily="34" charset="0"/>
              </a:rPr>
              <a:t> </a:t>
            </a:r>
            <a:r>
              <a:rPr lang="fr-FR" dirty="0" err="1" smtClean="0">
                <a:latin typeface="Open Sans Light" pitchFamily="34" charset="0"/>
              </a:rPr>
              <a:t>gas</a:t>
            </a:r>
            <a:r>
              <a:rPr lang="fr-FR" dirty="0" smtClean="0">
                <a:latin typeface="Open Sans Light" pitchFamily="34" charset="0"/>
              </a:rPr>
              <a:t> </a:t>
            </a:r>
            <a:r>
              <a:rPr lang="fr-FR" dirty="0" err="1" smtClean="0">
                <a:latin typeface="Open Sans Light" pitchFamily="34" charset="0"/>
              </a:rPr>
              <a:t>emissions</a:t>
            </a:r>
            <a:endParaRPr lang="fr-FR" dirty="0" smtClean="0">
              <a:latin typeface="Open Sans Light" pitchFamily="34" charset="0"/>
            </a:endParaRPr>
          </a:p>
        </p:txBody>
      </p:sp>
      <p:sp>
        <p:nvSpPr>
          <p:cNvPr id="19459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60475"/>
            <a:ext cx="8218488" cy="3394075"/>
          </a:xfrm>
        </p:spPr>
        <p:txBody>
          <a:bodyPr/>
          <a:lstStyle/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fr-FR" altLang="fr-FR" smtClean="0">
                <a:latin typeface="Open Sans Light" panose="020B0306030504020204" pitchFamily="34" charset="0"/>
              </a:rPr>
              <a:t>Technologies that can reduce the actual output of </a:t>
            </a:r>
            <a:r>
              <a:rPr lang="fr-FR" altLang="fr-FR" b="1" smtClean="0">
                <a:latin typeface="Open Sans Light" panose="020B0306030504020204" pitchFamily="34" charset="0"/>
              </a:rPr>
              <a:t>greenhouse gas (GHG) emissions</a:t>
            </a:r>
          </a:p>
          <a:p>
            <a:pPr marL="357188" lvl="1" indent="-357188">
              <a:buFont typeface="Arial" panose="020B0604020202020204" pitchFamily="34" charset="0"/>
              <a:buNone/>
            </a:pPr>
            <a:endParaRPr lang="fr-FR" altLang="fr-FR" b="1" smtClean="0">
              <a:latin typeface="Open Sans Light" panose="020B0306030504020204" pitchFamily="34" charset="0"/>
            </a:endParaRP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fr-FR" altLang="fr-FR" smtClean="0">
                <a:latin typeface="Open Sans Light" panose="020B0306030504020204" pitchFamily="34" charset="0"/>
              </a:rPr>
              <a:t>Technologies that shall reduce </a:t>
            </a:r>
            <a:r>
              <a:rPr lang="fr-FR" altLang="fr-FR" b="1" smtClean="0">
                <a:latin typeface="Open Sans Light" panose="020B0306030504020204" pitchFamily="34" charset="0"/>
              </a:rPr>
              <a:t>carbon dependency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latin typeface="Open Sans Light" panose="020B0306030504020204" pitchFamily="34" charset="0"/>
              </a:rPr>
              <a:t>Adoption	</a:t>
            </a:r>
          </a:p>
        </p:txBody>
      </p:sp>
      <p:sp>
        <p:nvSpPr>
          <p:cNvPr id="21507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60475"/>
            <a:ext cx="8218488" cy="3394075"/>
          </a:xfrm>
        </p:spPr>
        <p:txBody>
          <a:bodyPr/>
          <a:lstStyle/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en-GB" altLang="fr-FR" b="1" smtClean="0">
                <a:latin typeface="Open Sans Light" panose="020B0306030504020204" pitchFamily="34" charset="0"/>
              </a:rPr>
              <a:t>Implementation projects, focused on application </a:t>
            </a:r>
            <a:r>
              <a:rPr lang="en-GB" altLang="fr-FR" smtClean="0">
                <a:latin typeface="Open Sans Light" panose="020B0306030504020204" pitchFamily="34" charset="0"/>
              </a:rPr>
              <a:t>of such technologies through pilot actions, demonstrations, investments, et cetera</a:t>
            </a:r>
          </a:p>
          <a:p>
            <a:pPr marL="357188" lvl="1" indent="-357188">
              <a:buFont typeface="Arial" panose="020B0604020202020204" pitchFamily="34" charset="0"/>
              <a:buNone/>
            </a:pPr>
            <a:endParaRPr lang="en-GB" altLang="fr-FR" smtClean="0">
              <a:latin typeface="Open Sans Light" panose="020B0306030504020204" pitchFamily="34" charset="0"/>
            </a:endParaRP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en-GB" altLang="fr-FR" b="1" smtClean="0">
                <a:latin typeface="Open Sans Light" panose="020B0306030504020204" pitchFamily="34" charset="0"/>
              </a:rPr>
              <a:t>No project focus on research &amp; development </a:t>
            </a:r>
            <a:r>
              <a:rPr lang="en-GB" altLang="fr-FR" smtClean="0">
                <a:latin typeface="Open Sans Light" panose="020B0306030504020204" pitchFamily="34" charset="0"/>
              </a:rPr>
              <a:t> of such technologies (technological innovation is SO 1.2)</a:t>
            </a:r>
            <a:endParaRPr lang="en-GB" altLang="fr-FR" b="1" smtClean="0">
              <a:latin typeface="Open Sans Light" panose="020B0306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>
                <a:latin typeface="Open Sans Light" panose="020B0306030504020204" pitchFamily="34" charset="0"/>
              </a:rPr>
              <a:t>Priority Sectors</a:t>
            </a:r>
          </a:p>
        </p:txBody>
      </p:sp>
      <p:sp>
        <p:nvSpPr>
          <p:cNvPr id="23555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60475"/>
            <a:ext cx="8218488" cy="3394075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fr-FR" smtClean="0">
                <a:latin typeface="Open Sans Light" panose="020B0306030504020204" pitchFamily="34" charset="0"/>
              </a:rPr>
              <a:t>Renewable energies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fr-FR" smtClean="0">
                <a:latin typeface="Open Sans Light" panose="020B0306030504020204" pitchFamily="34" charset="0"/>
              </a:rPr>
              <a:t>Transport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fr-FR" smtClean="0">
                <a:latin typeface="Open Sans Light" panose="020B0306030504020204" pitchFamily="34" charset="0"/>
              </a:rPr>
              <a:t>Agriculture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fr-FR" smtClean="0">
                <a:latin typeface="Open Sans Light" panose="020B0306030504020204" pitchFamily="34" charset="0"/>
              </a:rPr>
              <a:t>Manufacturing industries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fr-FR" smtClean="0">
                <a:latin typeface="Open Sans Light" panose="020B0306030504020204" pitchFamily="34" charset="0"/>
              </a:rPr>
              <a:t>Building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fr-FR" smtClean="0">
              <a:latin typeface="Open Sans Light" panose="020B0306030504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None/>
            </a:pPr>
            <a:r>
              <a:rPr lang="en-US" altLang="fr-FR" smtClean="0">
                <a:latin typeface="Open Sans Light" panose="020B0306030504020204" pitchFamily="34" charset="0"/>
                <a:sym typeface="Wingdings" panose="05000000000000000000" pitchFamily="2" charset="2"/>
              </a:rPr>
              <a:t> Coastal / Maritime location having priority</a:t>
            </a:r>
            <a:endParaRPr lang="en-US" altLang="fr-FR" smtClean="0">
              <a:latin typeface="Open Sans Light" panose="020B0306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058863"/>
            <a:ext cx="8218488" cy="3535362"/>
          </a:xfrm>
        </p:spPr>
        <p:txBody>
          <a:bodyPr/>
          <a:lstStyle/>
          <a:p>
            <a:pPr marL="342900" lvl="1" indent="-342900" algn="just">
              <a:buFont typeface="Arial" panose="020B0604020202020204" pitchFamily="34" charset="0"/>
              <a:buNone/>
            </a:pPr>
            <a:r>
              <a:rPr lang="en-US" altLang="fr-FR" sz="2800" smtClean="0">
                <a:latin typeface="Open Sans Light" panose="020B0306030504020204" pitchFamily="34" charset="0"/>
              </a:rPr>
              <a:t>Intervention of practitioner:</a:t>
            </a:r>
          </a:p>
          <a:p>
            <a:pPr marL="342900" lvl="1" indent="-342900" algn="just">
              <a:buFont typeface="Arial" panose="020B0604020202020204" pitchFamily="34" charset="0"/>
              <a:buNone/>
            </a:pPr>
            <a:endParaRPr lang="en-US" altLang="fr-FR" sz="2000" smtClean="0">
              <a:latin typeface="Open Sans Light" panose="020B0306030504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None/>
            </a:pPr>
            <a:endParaRPr lang="en-US" altLang="fr-FR" sz="2800" smtClean="0">
              <a:latin typeface="Open Sans Light" panose="020B0306030504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None/>
            </a:pPr>
            <a:r>
              <a:rPr lang="en-US" altLang="fr-FR" sz="2800" smtClean="0">
                <a:latin typeface="Open Sans Light" panose="020B0306030504020204" pitchFamily="34" charset="0"/>
              </a:rPr>
              <a:t>Q&amp;A with the public</a:t>
            </a:r>
            <a:endParaRPr lang="en-US" altLang="fr-FR" sz="2000" smtClean="0">
              <a:latin typeface="Open Sans Light" panose="020B0306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16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Powerpoint_169</Template>
  <TotalTime>3747</TotalTime>
  <Words>1670</Words>
  <Application>Microsoft Office PowerPoint</Application>
  <PresentationFormat>Affichage à l'écran (16:9)</PresentationFormat>
  <Paragraphs>243</Paragraphs>
  <Slides>31</Slides>
  <Notes>29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7" baseType="lpstr">
      <vt:lpstr>Arial</vt:lpstr>
      <vt:lpstr>Calibri</vt:lpstr>
      <vt:lpstr>Open Sans Light</vt:lpstr>
      <vt:lpstr>Open Sans Semibold</vt:lpstr>
      <vt:lpstr>Wingdings</vt:lpstr>
      <vt:lpstr>Powerpoint_169</vt:lpstr>
      <vt:lpstr>Présentation PowerPoint</vt:lpstr>
      <vt:lpstr>Objectives of the session</vt:lpstr>
      <vt:lpstr>Organisation of the session</vt:lpstr>
      <vt:lpstr>Présentation PowerPoint</vt:lpstr>
      <vt:lpstr>1. Result the MS seek to achieve</vt:lpstr>
      <vt:lpstr>Low-carbon technologies &amp; applications versus greenhouse gas emissions</vt:lpstr>
      <vt:lpstr>Adoption </vt:lpstr>
      <vt:lpstr>Priority Sectors</vt:lpstr>
      <vt:lpstr>Présentation PowerPoint</vt:lpstr>
      <vt:lpstr>2. Result oriented = measurability</vt:lpstr>
      <vt:lpstr>Output Indicator 2.1 </vt:lpstr>
      <vt:lpstr>Output Indicator 2.2 </vt:lpstr>
      <vt:lpstr>Output Indicator 2.3 </vt:lpstr>
      <vt:lpstr>Présentation PowerPoint</vt:lpstr>
      <vt:lpstr>3. Type of actions to be supported</vt:lpstr>
      <vt:lpstr>Development… </vt:lpstr>
      <vt:lpstr>Adoption (or transfer) … </vt:lpstr>
      <vt:lpstr>Prepare for investments… </vt:lpstr>
      <vt:lpstr>Investment…</vt:lpstr>
      <vt:lpstr>Présentation PowerPoint</vt:lpstr>
      <vt:lpstr>4. Who? Our target groups:</vt:lpstr>
      <vt:lpstr>Présentation PowerPoint</vt:lpstr>
      <vt:lpstr>5. Some points of attention</vt:lpstr>
      <vt:lpstr>Présentation PowerPoint</vt:lpstr>
      <vt:lpstr>Présentation PowerPoint</vt:lpstr>
      <vt:lpstr>Adoption</vt:lpstr>
      <vt:lpstr>Priority sectors</vt:lpstr>
      <vt:lpstr>Types of actions &amp; outputs</vt:lpstr>
      <vt:lpstr>Partnership </vt:lpstr>
      <vt:lpstr>Partnership </vt:lpstr>
      <vt:lpstr>Thank you for your attention!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Nathanaël HOUARD</dc:creator>
  <cp:lastModifiedBy>Nathanaël HOUARD</cp:lastModifiedBy>
  <cp:revision>571</cp:revision>
  <dcterms:created xsi:type="dcterms:W3CDTF">2015-10-16T13:05:49Z</dcterms:created>
  <dcterms:modified xsi:type="dcterms:W3CDTF">2016-06-02T15:24:31Z</dcterms:modified>
</cp:coreProperties>
</file>