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05" r:id="rId3"/>
    <p:sldId id="514" r:id="rId4"/>
    <p:sldId id="568" r:id="rId5"/>
    <p:sldId id="547" r:id="rId6"/>
    <p:sldId id="549" r:id="rId7"/>
    <p:sldId id="552" r:id="rId8"/>
    <p:sldId id="551" r:id="rId9"/>
    <p:sldId id="550" r:id="rId10"/>
    <p:sldId id="553" r:id="rId11"/>
    <p:sldId id="554" r:id="rId12"/>
    <p:sldId id="555" r:id="rId13"/>
    <p:sldId id="556" r:id="rId14"/>
    <p:sldId id="558" r:id="rId15"/>
    <p:sldId id="559" r:id="rId16"/>
    <p:sldId id="562" r:id="rId17"/>
    <p:sldId id="569" r:id="rId18"/>
    <p:sldId id="287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70" r:id="rId28"/>
    <p:sldId id="544" r:id="rId29"/>
    <p:sldId id="545" r:id="rId30"/>
    <p:sldId id="571" r:id="rId31"/>
    <p:sldId id="563" r:id="rId32"/>
    <p:sldId id="557" r:id="rId33"/>
    <p:sldId id="564" r:id="rId34"/>
    <p:sldId id="565" r:id="rId35"/>
    <p:sldId id="566" r:id="rId36"/>
    <p:sldId id="567" r:id="rId37"/>
    <p:sldId id="465" r:id="rId3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.schreurs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992"/>
    <a:srgbClr val="0C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87262" autoAdjust="0"/>
  </p:normalViewPr>
  <p:slideViewPr>
    <p:cSldViewPr>
      <p:cViewPr varScale="1">
        <p:scale>
          <a:sx n="100" d="100"/>
          <a:sy n="100" d="100"/>
        </p:scale>
        <p:origin x="109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94DB5-0DB5-40E2-9CA3-11E2AEF52252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A91E6739-B885-407B-A1B2-6814D48EA281}">
      <dgm:prSet phldrT="[Text]"/>
      <dgm:spPr/>
      <dgm:t>
        <a:bodyPr/>
        <a:lstStyle/>
        <a:p>
          <a:r>
            <a:rPr lang="en-US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Mainly promotion of economic and social cohesion through exchange activities</a:t>
          </a:r>
          <a:endParaRPr lang="en-US" dirty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E42B7561-7187-4DA6-AFD2-8662BCB20853}" type="parTrans" cxnId="{41BD24D3-76CC-44BE-84C1-E3C890F4B993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C8551D-B3AA-4E9D-8BAB-0229F48D3A10}" type="sibTrans" cxnId="{41BD24D3-76CC-44BE-84C1-E3C890F4B993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5F4F59-873D-44D9-A19C-FFDCA22A7D04}">
      <dgm:prSet phldrT="[Text]"/>
      <dgm:spPr/>
      <dgm:t>
        <a:bodyPr/>
        <a:lstStyle/>
        <a:p>
          <a:r>
            <a:rPr lang="en-US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Stronger focus on concrete solutions through multi-country partnerships</a:t>
          </a:r>
          <a:endParaRPr lang="en-US" dirty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474C2AA6-0EB7-414C-A9F2-8E9AD40465F9}" type="parTrans" cxnId="{E54BD266-2CAC-4707-8F00-ED37B75A4766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2B90DFD-A571-48E8-86E7-51C33CD15626}" type="sibTrans" cxnId="{E54BD266-2CAC-4707-8F00-ED37B75A4766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CC221F-AC70-4C75-A131-FA6EFD448A2A}" type="pres">
      <dgm:prSet presAssocID="{77C94DB5-0DB5-40E2-9CA3-11E2AEF52252}" presName="Name0" presStyleCnt="0">
        <dgm:presLayoutVars>
          <dgm:dir/>
          <dgm:animLvl val="lvl"/>
          <dgm:resizeHandles val="exact"/>
        </dgm:presLayoutVars>
      </dgm:prSet>
      <dgm:spPr/>
    </dgm:pt>
    <dgm:pt modelId="{F14EF11F-E4E3-44E7-86A9-93359DB200B3}" type="pres">
      <dgm:prSet presAssocID="{A91E6739-B885-407B-A1B2-6814D48EA28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CA87-5B96-4B7F-88EE-EF872663BB1D}" type="pres">
      <dgm:prSet presAssocID="{93C8551D-B3AA-4E9D-8BAB-0229F48D3A10}" presName="parTxOnlySpace" presStyleCnt="0"/>
      <dgm:spPr/>
    </dgm:pt>
    <dgm:pt modelId="{26FA52F7-9B84-4563-BA64-CC0CE1C17A24}" type="pres">
      <dgm:prSet presAssocID="{6C5F4F59-873D-44D9-A19C-FFDCA22A7D0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D24D3-76CC-44BE-84C1-E3C890F4B993}" srcId="{77C94DB5-0DB5-40E2-9CA3-11E2AEF52252}" destId="{A91E6739-B885-407B-A1B2-6814D48EA281}" srcOrd="0" destOrd="0" parTransId="{E42B7561-7187-4DA6-AFD2-8662BCB20853}" sibTransId="{93C8551D-B3AA-4E9D-8BAB-0229F48D3A10}"/>
    <dgm:cxn modelId="{E74B31D0-8C81-413C-8E50-9F14B2D11955}" type="presOf" srcId="{A91E6739-B885-407B-A1B2-6814D48EA281}" destId="{F14EF11F-E4E3-44E7-86A9-93359DB200B3}" srcOrd="0" destOrd="0" presId="urn:microsoft.com/office/officeart/2005/8/layout/chevron1"/>
    <dgm:cxn modelId="{5A314CE7-82DF-49AC-9708-5B186CE7E7CC}" type="presOf" srcId="{77C94DB5-0DB5-40E2-9CA3-11E2AEF52252}" destId="{F6CC221F-AC70-4C75-A131-FA6EFD448A2A}" srcOrd="0" destOrd="0" presId="urn:microsoft.com/office/officeart/2005/8/layout/chevron1"/>
    <dgm:cxn modelId="{E54BD266-2CAC-4707-8F00-ED37B75A4766}" srcId="{77C94DB5-0DB5-40E2-9CA3-11E2AEF52252}" destId="{6C5F4F59-873D-44D9-A19C-FFDCA22A7D04}" srcOrd="1" destOrd="0" parTransId="{474C2AA6-0EB7-414C-A9F2-8E9AD40465F9}" sibTransId="{42B90DFD-A571-48E8-86E7-51C33CD15626}"/>
    <dgm:cxn modelId="{56FCFA12-FA2A-4D07-B0F5-560BD657FE13}" type="presOf" srcId="{6C5F4F59-873D-44D9-A19C-FFDCA22A7D04}" destId="{26FA52F7-9B84-4563-BA64-CC0CE1C17A24}" srcOrd="0" destOrd="0" presId="urn:microsoft.com/office/officeart/2005/8/layout/chevron1"/>
    <dgm:cxn modelId="{BB9F7D9A-A5C8-4764-9442-B111007C5C9F}" type="presParOf" srcId="{F6CC221F-AC70-4C75-A131-FA6EFD448A2A}" destId="{F14EF11F-E4E3-44E7-86A9-93359DB200B3}" srcOrd="0" destOrd="0" presId="urn:microsoft.com/office/officeart/2005/8/layout/chevron1"/>
    <dgm:cxn modelId="{1D1E8B6A-DDF7-4252-A042-AF486E315DA5}" type="presParOf" srcId="{F6CC221F-AC70-4C75-A131-FA6EFD448A2A}" destId="{6609CA87-5B96-4B7F-88EE-EF872663BB1D}" srcOrd="1" destOrd="0" presId="urn:microsoft.com/office/officeart/2005/8/layout/chevron1"/>
    <dgm:cxn modelId="{54326CE1-8762-4149-BCF3-C36FD632B5D5}" type="presParOf" srcId="{F6CC221F-AC70-4C75-A131-FA6EFD448A2A}" destId="{26FA52F7-9B84-4563-BA64-CC0CE1C17A2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F2991-F5CD-4337-986C-F33E571A1942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B4784230-7406-4AA3-AAF5-D165EABD0C6B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Partner self assessment in the AF</a:t>
          </a:r>
          <a:endParaRPr lang="en-US" sz="1400" noProof="0" dirty="0">
            <a:latin typeface="Open Sans"/>
          </a:endParaRPr>
        </a:p>
      </dgm:t>
    </dgm:pt>
    <dgm:pt modelId="{E08AA296-919D-44DC-8EF2-1420BD4F8165}" type="parTrans" cxnId="{1943B970-7258-4405-A648-7B8594654F93}">
      <dgm:prSet/>
      <dgm:spPr/>
      <dgm:t>
        <a:bodyPr/>
        <a:lstStyle/>
        <a:p>
          <a:endParaRPr lang="en-US" sz="1400" noProof="0">
            <a:latin typeface="Open Sans"/>
          </a:endParaRPr>
        </a:p>
      </dgm:t>
    </dgm:pt>
    <dgm:pt modelId="{853FAE16-BC55-4C36-A35F-C352FE19FD89}" type="sibTrans" cxnId="{1943B970-7258-4405-A648-7B8594654F93}">
      <dgm:prSet custT="1"/>
      <dgm:spPr/>
      <dgm:t>
        <a:bodyPr/>
        <a:lstStyle/>
        <a:p>
          <a:endParaRPr lang="en-US" sz="1100" noProof="0">
            <a:latin typeface="Open Sans"/>
          </a:endParaRPr>
        </a:p>
      </dgm:t>
    </dgm:pt>
    <dgm:pt modelId="{07BB0B6E-F48E-4398-BD39-18A5B243C9C2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Risk is </a:t>
          </a:r>
        </a:p>
        <a:p>
          <a:r>
            <a:rPr lang="en-US" sz="1400" noProof="0" dirty="0" smtClean="0">
              <a:latin typeface="Open Sans"/>
            </a:rPr>
            <a:t>High or Low</a:t>
          </a:r>
          <a:endParaRPr lang="en-US" sz="1400" noProof="0" dirty="0">
            <a:latin typeface="Open Sans"/>
          </a:endParaRPr>
        </a:p>
      </dgm:t>
    </dgm:pt>
    <dgm:pt modelId="{96C9B1F8-0622-454D-871A-3FDAEB88DA59}" type="parTrans" cxnId="{88D041C5-1B75-45BC-BC66-9E1465D43335}">
      <dgm:prSet/>
      <dgm:spPr/>
      <dgm:t>
        <a:bodyPr/>
        <a:lstStyle/>
        <a:p>
          <a:endParaRPr lang="en-US" sz="1400" noProof="0">
            <a:latin typeface="Open Sans"/>
          </a:endParaRPr>
        </a:p>
      </dgm:t>
    </dgm:pt>
    <dgm:pt modelId="{B0F89651-DEE3-41C8-99F1-FCC7E38E516E}" type="sibTrans" cxnId="{88D041C5-1B75-45BC-BC66-9E1465D43335}">
      <dgm:prSet custT="1"/>
      <dgm:spPr/>
      <dgm:t>
        <a:bodyPr/>
        <a:lstStyle/>
        <a:p>
          <a:endParaRPr lang="en-US" sz="1100" noProof="0">
            <a:latin typeface="Open Sans"/>
          </a:endParaRPr>
        </a:p>
      </dgm:t>
    </dgm:pt>
    <dgm:pt modelId="{3E443165-3BF1-4344-A008-1064B535B921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If high risk </a:t>
          </a:r>
        </a:p>
      </dgm:t>
    </dgm:pt>
    <dgm:pt modelId="{A38A4E1E-F995-40EB-975C-0902C844EC78}" type="parTrans" cxnId="{92A19D3C-907D-4801-95CA-464112645690}">
      <dgm:prSet/>
      <dgm:spPr/>
      <dgm:t>
        <a:bodyPr/>
        <a:lstStyle/>
        <a:p>
          <a:endParaRPr lang="en-US" sz="1400" noProof="0">
            <a:latin typeface="Open Sans"/>
          </a:endParaRPr>
        </a:p>
      </dgm:t>
    </dgm:pt>
    <dgm:pt modelId="{5C4B91BD-36B5-4AB6-855C-2D59D0437A69}" type="sibTrans" cxnId="{92A19D3C-907D-4801-95CA-464112645690}">
      <dgm:prSet/>
      <dgm:spPr/>
      <dgm:t>
        <a:bodyPr/>
        <a:lstStyle/>
        <a:p>
          <a:endParaRPr lang="en-US" sz="1400" noProof="0">
            <a:latin typeface="Open Sans"/>
          </a:endParaRPr>
        </a:p>
      </dgm:t>
    </dgm:pt>
    <dgm:pt modelId="{F443C653-E5D6-48E3-AB7A-AD5BFF201341}" type="pres">
      <dgm:prSet presAssocID="{1ACF2991-F5CD-4337-986C-F33E571A1942}" presName="Name0" presStyleCnt="0">
        <dgm:presLayoutVars>
          <dgm:dir/>
          <dgm:resizeHandles val="exact"/>
        </dgm:presLayoutVars>
      </dgm:prSet>
      <dgm:spPr/>
    </dgm:pt>
    <dgm:pt modelId="{54E0799C-914A-498E-9AD4-12548B2F1ADA}" type="pres">
      <dgm:prSet presAssocID="{B4784230-7406-4AA3-AAF5-D165EABD0C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861BC-90DF-496A-AC50-AEFB8ADA5085}" type="pres">
      <dgm:prSet presAssocID="{853FAE16-BC55-4C36-A35F-C352FE19FD8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3F1BE64-96DC-4D52-9BF8-F2A7430E4581}" type="pres">
      <dgm:prSet presAssocID="{853FAE16-BC55-4C36-A35F-C352FE19FD8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CB4F4932-FFB0-4ADD-91E5-330FB3ACAEC8}" type="pres">
      <dgm:prSet presAssocID="{07BB0B6E-F48E-4398-BD39-18A5B243C9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80E7B1-EA08-4298-B0F3-EE40F4CEA505}" type="pres">
      <dgm:prSet presAssocID="{B0F89651-DEE3-41C8-99F1-FCC7E38E516E}" presName="sibTrans" presStyleLbl="sibTrans2D1" presStyleIdx="1" presStyleCnt="2"/>
      <dgm:spPr/>
      <dgm:t>
        <a:bodyPr/>
        <a:lstStyle/>
        <a:p>
          <a:endParaRPr lang="fr-FR"/>
        </a:p>
      </dgm:t>
    </dgm:pt>
    <dgm:pt modelId="{B06B0FBC-BA21-4D5F-9D77-B092FC7CA20E}" type="pres">
      <dgm:prSet presAssocID="{B0F89651-DEE3-41C8-99F1-FCC7E38E516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66565D52-A86C-40F4-B07D-E9ED7AAA0FD9}" type="pres">
      <dgm:prSet presAssocID="{3E443165-3BF1-4344-A008-1064B535B9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82E260-052A-4DD4-B2DD-28D4378DB54F}" type="presOf" srcId="{07BB0B6E-F48E-4398-BD39-18A5B243C9C2}" destId="{CB4F4932-FFB0-4ADD-91E5-330FB3ACAEC8}" srcOrd="0" destOrd="0" presId="urn:microsoft.com/office/officeart/2005/8/layout/process1"/>
    <dgm:cxn modelId="{E9EBD734-CF4C-43A2-BB76-D2BE35509A5D}" type="presOf" srcId="{1ACF2991-F5CD-4337-986C-F33E571A1942}" destId="{F443C653-E5D6-48E3-AB7A-AD5BFF201341}" srcOrd="0" destOrd="0" presId="urn:microsoft.com/office/officeart/2005/8/layout/process1"/>
    <dgm:cxn modelId="{09B7BA24-2F6D-4BC2-9B6C-4873ADF12F34}" type="presOf" srcId="{B0F89651-DEE3-41C8-99F1-FCC7E38E516E}" destId="{F380E7B1-EA08-4298-B0F3-EE40F4CEA505}" srcOrd="0" destOrd="0" presId="urn:microsoft.com/office/officeart/2005/8/layout/process1"/>
    <dgm:cxn modelId="{C42BD2CF-A6AA-4C72-BECA-50E07F9726CC}" type="presOf" srcId="{3E443165-3BF1-4344-A008-1064B535B921}" destId="{66565D52-A86C-40F4-B07D-E9ED7AAA0FD9}" srcOrd="0" destOrd="0" presId="urn:microsoft.com/office/officeart/2005/8/layout/process1"/>
    <dgm:cxn modelId="{11A83412-7785-45DE-B186-1AFBD867A326}" type="presOf" srcId="{853FAE16-BC55-4C36-A35F-C352FE19FD89}" destId="{3B5861BC-90DF-496A-AC50-AEFB8ADA5085}" srcOrd="0" destOrd="0" presId="urn:microsoft.com/office/officeart/2005/8/layout/process1"/>
    <dgm:cxn modelId="{92A19D3C-907D-4801-95CA-464112645690}" srcId="{1ACF2991-F5CD-4337-986C-F33E571A1942}" destId="{3E443165-3BF1-4344-A008-1064B535B921}" srcOrd="2" destOrd="0" parTransId="{A38A4E1E-F995-40EB-975C-0902C844EC78}" sibTransId="{5C4B91BD-36B5-4AB6-855C-2D59D0437A69}"/>
    <dgm:cxn modelId="{DBC26329-82B9-4D71-8AA3-24DBD14781CD}" type="presOf" srcId="{853FAE16-BC55-4C36-A35F-C352FE19FD89}" destId="{63F1BE64-96DC-4D52-9BF8-F2A7430E4581}" srcOrd="1" destOrd="0" presId="urn:microsoft.com/office/officeart/2005/8/layout/process1"/>
    <dgm:cxn modelId="{05894AAA-C17C-4942-AC17-9BB4DEBDB6E4}" type="presOf" srcId="{B4784230-7406-4AA3-AAF5-D165EABD0C6B}" destId="{54E0799C-914A-498E-9AD4-12548B2F1ADA}" srcOrd="0" destOrd="0" presId="urn:microsoft.com/office/officeart/2005/8/layout/process1"/>
    <dgm:cxn modelId="{88D041C5-1B75-45BC-BC66-9E1465D43335}" srcId="{1ACF2991-F5CD-4337-986C-F33E571A1942}" destId="{07BB0B6E-F48E-4398-BD39-18A5B243C9C2}" srcOrd="1" destOrd="0" parTransId="{96C9B1F8-0622-454D-871A-3FDAEB88DA59}" sibTransId="{B0F89651-DEE3-41C8-99F1-FCC7E38E516E}"/>
    <dgm:cxn modelId="{44A28782-0389-4070-8CC2-34F57BCC6004}" type="presOf" srcId="{B0F89651-DEE3-41C8-99F1-FCC7E38E516E}" destId="{B06B0FBC-BA21-4D5F-9D77-B092FC7CA20E}" srcOrd="1" destOrd="0" presId="urn:microsoft.com/office/officeart/2005/8/layout/process1"/>
    <dgm:cxn modelId="{1943B970-7258-4405-A648-7B8594654F93}" srcId="{1ACF2991-F5CD-4337-986C-F33E571A1942}" destId="{B4784230-7406-4AA3-AAF5-D165EABD0C6B}" srcOrd="0" destOrd="0" parTransId="{E08AA296-919D-44DC-8EF2-1420BD4F8165}" sibTransId="{853FAE16-BC55-4C36-A35F-C352FE19FD89}"/>
    <dgm:cxn modelId="{63EE3370-4835-4824-AED4-DBEBFC40B35D}" type="presParOf" srcId="{F443C653-E5D6-48E3-AB7A-AD5BFF201341}" destId="{54E0799C-914A-498E-9AD4-12548B2F1ADA}" srcOrd="0" destOrd="0" presId="urn:microsoft.com/office/officeart/2005/8/layout/process1"/>
    <dgm:cxn modelId="{7596135B-EAF2-44F3-8DF5-E3F59E6194EC}" type="presParOf" srcId="{F443C653-E5D6-48E3-AB7A-AD5BFF201341}" destId="{3B5861BC-90DF-496A-AC50-AEFB8ADA5085}" srcOrd="1" destOrd="0" presId="urn:microsoft.com/office/officeart/2005/8/layout/process1"/>
    <dgm:cxn modelId="{F2EA2E77-3481-49F7-91DF-57002C102A33}" type="presParOf" srcId="{3B5861BC-90DF-496A-AC50-AEFB8ADA5085}" destId="{63F1BE64-96DC-4D52-9BF8-F2A7430E4581}" srcOrd="0" destOrd="0" presId="urn:microsoft.com/office/officeart/2005/8/layout/process1"/>
    <dgm:cxn modelId="{507E1BE6-A258-49A5-9EB3-9F997D0DDDE8}" type="presParOf" srcId="{F443C653-E5D6-48E3-AB7A-AD5BFF201341}" destId="{CB4F4932-FFB0-4ADD-91E5-330FB3ACAEC8}" srcOrd="2" destOrd="0" presId="urn:microsoft.com/office/officeart/2005/8/layout/process1"/>
    <dgm:cxn modelId="{DD671C79-20C2-4406-91EF-60827FD33D35}" type="presParOf" srcId="{F443C653-E5D6-48E3-AB7A-AD5BFF201341}" destId="{F380E7B1-EA08-4298-B0F3-EE40F4CEA505}" srcOrd="3" destOrd="0" presId="urn:microsoft.com/office/officeart/2005/8/layout/process1"/>
    <dgm:cxn modelId="{0C56BA3E-D41B-472A-BBAC-D4A07989234D}" type="presParOf" srcId="{F380E7B1-EA08-4298-B0F3-EE40F4CEA505}" destId="{B06B0FBC-BA21-4D5F-9D77-B092FC7CA20E}" srcOrd="0" destOrd="0" presId="urn:microsoft.com/office/officeart/2005/8/layout/process1"/>
    <dgm:cxn modelId="{338B398B-1326-46E6-A278-9E08CACD9F70}" type="presParOf" srcId="{F443C653-E5D6-48E3-AB7A-AD5BFF201341}" destId="{66565D52-A86C-40F4-B07D-E9ED7AAA0F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F2991-F5CD-4337-986C-F33E571A1942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B4784230-7406-4AA3-AAF5-D165EABD0C6B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Programme check on SA risk</a:t>
          </a:r>
          <a:endParaRPr lang="en-US" sz="1400" noProof="0" dirty="0">
            <a:latin typeface="Open Sans"/>
          </a:endParaRPr>
        </a:p>
      </dgm:t>
    </dgm:pt>
    <dgm:pt modelId="{E08AA296-919D-44DC-8EF2-1420BD4F8165}" type="parTrans" cxnId="{1943B970-7258-4405-A648-7B8594654F93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853FAE16-BC55-4C36-A35F-C352FE19FD89}" type="sibTrans" cxnId="{1943B970-7258-4405-A648-7B8594654F93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07BB0B6E-F48E-4398-BD39-18A5B243C9C2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Programme check on mitigation measure</a:t>
          </a:r>
          <a:endParaRPr lang="en-US" sz="1400" noProof="0" dirty="0">
            <a:latin typeface="Open Sans"/>
          </a:endParaRPr>
        </a:p>
      </dgm:t>
    </dgm:pt>
    <dgm:pt modelId="{96C9B1F8-0622-454D-871A-3FDAEB88DA59}" type="parTrans" cxnId="{88D041C5-1B75-45BC-BC66-9E1465D43335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B0F89651-DEE3-41C8-99F1-FCC7E38E516E}" type="sibTrans" cxnId="{88D041C5-1B75-45BC-BC66-9E1465D43335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3E443165-3BF1-4344-A008-1064B535B921}">
      <dgm:prSet phldrT="[Text]" custT="1"/>
      <dgm:spPr/>
      <dgm:t>
        <a:bodyPr/>
        <a:lstStyle/>
        <a:p>
          <a:r>
            <a:rPr lang="en-US" sz="1400" noProof="0" dirty="0" smtClean="0">
              <a:latin typeface="Open Sans"/>
            </a:rPr>
            <a:t>Programme decision</a:t>
          </a:r>
          <a:endParaRPr lang="en-US" sz="1400" noProof="0" dirty="0">
            <a:latin typeface="Open Sans"/>
          </a:endParaRPr>
        </a:p>
      </dgm:t>
    </dgm:pt>
    <dgm:pt modelId="{A38A4E1E-F995-40EB-975C-0902C844EC78}" type="parTrans" cxnId="{92A19D3C-907D-4801-95CA-464112645690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5C4B91BD-36B5-4AB6-855C-2D59D0437A69}" type="sibTrans" cxnId="{92A19D3C-907D-4801-95CA-464112645690}">
      <dgm:prSet/>
      <dgm:spPr/>
      <dgm:t>
        <a:bodyPr/>
        <a:lstStyle/>
        <a:p>
          <a:endParaRPr lang="en-US" noProof="0">
            <a:latin typeface="Open Sans"/>
          </a:endParaRPr>
        </a:p>
      </dgm:t>
    </dgm:pt>
    <dgm:pt modelId="{F443C653-E5D6-48E3-AB7A-AD5BFF201341}" type="pres">
      <dgm:prSet presAssocID="{1ACF2991-F5CD-4337-986C-F33E571A1942}" presName="Name0" presStyleCnt="0">
        <dgm:presLayoutVars>
          <dgm:dir/>
          <dgm:resizeHandles val="exact"/>
        </dgm:presLayoutVars>
      </dgm:prSet>
      <dgm:spPr/>
    </dgm:pt>
    <dgm:pt modelId="{54E0799C-914A-498E-9AD4-12548B2F1ADA}" type="pres">
      <dgm:prSet presAssocID="{B4784230-7406-4AA3-AAF5-D165EABD0C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861BC-90DF-496A-AC50-AEFB8ADA5085}" type="pres">
      <dgm:prSet presAssocID="{853FAE16-BC55-4C36-A35F-C352FE19FD8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3F1BE64-96DC-4D52-9BF8-F2A7430E4581}" type="pres">
      <dgm:prSet presAssocID="{853FAE16-BC55-4C36-A35F-C352FE19FD8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CB4F4932-FFB0-4ADD-91E5-330FB3ACAEC8}" type="pres">
      <dgm:prSet presAssocID="{07BB0B6E-F48E-4398-BD39-18A5B243C9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80E7B1-EA08-4298-B0F3-EE40F4CEA505}" type="pres">
      <dgm:prSet presAssocID="{B0F89651-DEE3-41C8-99F1-FCC7E38E516E}" presName="sibTrans" presStyleLbl="sibTrans2D1" presStyleIdx="1" presStyleCnt="2"/>
      <dgm:spPr/>
      <dgm:t>
        <a:bodyPr/>
        <a:lstStyle/>
        <a:p>
          <a:endParaRPr lang="fr-FR"/>
        </a:p>
      </dgm:t>
    </dgm:pt>
    <dgm:pt modelId="{B06B0FBC-BA21-4D5F-9D77-B092FC7CA20E}" type="pres">
      <dgm:prSet presAssocID="{B0F89651-DEE3-41C8-99F1-FCC7E38E516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66565D52-A86C-40F4-B07D-E9ED7AAA0FD9}" type="pres">
      <dgm:prSet presAssocID="{3E443165-3BF1-4344-A008-1064B535B9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C30F12-659D-4802-ADBC-9AED448380D2}" type="presOf" srcId="{3E443165-3BF1-4344-A008-1064B535B921}" destId="{66565D52-A86C-40F4-B07D-E9ED7AAA0FD9}" srcOrd="0" destOrd="0" presId="urn:microsoft.com/office/officeart/2005/8/layout/process1"/>
    <dgm:cxn modelId="{A8A4CCA0-563D-439B-A52B-547EB08A20FF}" type="presOf" srcId="{07BB0B6E-F48E-4398-BD39-18A5B243C9C2}" destId="{CB4F4932-FFB0-4ADD-91E5-330FB3ACAEC8}" srcOrd="0" destOrd="0" presId="urn:microsoft.com/office/officeart/2005/8/layout/process1"/>
    <dgm:cxn modelId="{50BE3E6A-EA86-49B6-A8E4-75ACA955B44E}" type="presOf" srcId="{853FAE16-BC55-4C36-A35F-C352FE19FD89}" destId="{3B5861BC-90DF-496A-AC50-AEFB8ADA5085}" srcOrd="0" destOrd="0" presId="urn:microsoft.com/office/officeart/2005/8/layout/process1"/>
    <dgm:cxn modelId="{C80C14EA-DB57-4C05-BF3A-024844D47156}" type="presOf" srcId="{B0F89651-DEE3-41C8-99F1-FCC7E38E516E}" destId="{B06B0FBC-BA21-4D5F-9D77-B092FC7CA20E}" srcOrd="1" destOrd="0" presId="urn:microsoft.com/office/officeart/2005/8/layout/process1"/>
    <dgm:cxn modelId="{3E4B18B2-8560-45DF-9012-2D9D81008364}" type="presOf" srcId="{B4784230-7406-4AA3-AAF5-D165EABD0C6B}" destId="{54E0799C-914A-498E-9AD4-12548B2F1ADA}" srcOrd="0" destOrd="0" presId="urn:microsoft.com/office/officeart/2005/8/layout/process1"/>
    <dgm:cxn modelId="{1943B970-7258-4405-A648-7B8594654F93}" srcId="{1ACF2991-F5CD-4337-986C-F33E571A1942}" destId="{B4784230-7406-4AA3-AAF5-D165EABD0C6B}" srcOrd="0" destOrd="0" parTransId="{E08AA296-919D-44DC-8EF2-1420BD4F8165}" sibTransId="{853FAE16-BC55-4C36-A35F-C352FE19FD89}"/>
    <dgm:cxn modelId="{88D041C5-1B75-45BC-BC66-9E1465D43335}" srcId="{1ACF2991-F5CD-4337-986C-F33E571A1942}" destId="{07BB0B6E-F48E-4398-BD39-18A5B243C9C2}" srcOrd="1" destOrd="0" parTransId="{96C9B1F8-0622-454D-871A-3FDAEB88DA59}" sibTransId="{B0F89651-DEE3-41C8-99F1-FCC7E38E516E}"/>
    <dgm:cxn modelId="{22782A4F-FD1D-4351-B4B4-A42AC23F33F2}" type="presOf" srcId="{1ACF2991-F5CD-4337-986C-F33E571A1942}" destId="{F443C653-E5D6-48E3-AB7A-AD5BFF201341}" srcOrd="0" destOrd="0" presId="urn:microsoft.com/office/officeart/2005/8/layout/process1"/>
    <dgm:cxn modelId="{92A19D3C-907D-4801-95CA-464112645690}" srcId="{1ACF2991-F5CD-4337-986C-F33E571A1942}" destId="{3E443165-3BF1-4344-A008-1064B535B921}" srcOrd="2" destOrd="0" parTransId="{A38A4E1E-F995-40EB-975C-0902C844EC78}" sibTransId="{5C4B91BD-36B5-4AB6-855C-2D59D0437A69}"/>
    <dgm:cxn modelId="{D7EC31E3-E646-4FD3-94E3-C6BD99C1B8D1}" type="presOf" srcId="{853FAE16-BC55-4C36-A35F-C352FE19FD89}" destId="{63F1BE64-96DC-4D52-9BF8-F2A7430E4581}" srcOrd="1" destOrd="0" presId="urn:microsoft.com/office/officeart/2005/8/layout/process1"/>
    <dgm:cxn modelId="{470B0842-5C9F-47D7-97FA-6674731D2F5E}" type="presOf" srcId="{B0F89651-DEE3-41C8-99F1-FCC7E38E516E}" destId="{F380E7B1-EA08-4298-B0F3-EE40F4CEA505}" srcOrd="0" destOrd="0" presId="urn:microsoft.com/office/officeart/2005/8/layout/process1"/>
    <dgm:cxn modelId="{03AAF88E-DF42-434D-8B68-E8D57BE44E56}" type="presParOf" srcId="{F443C653-E5D6-48E3-AB7A-AD5BFF201341}" destId="{54E0799C-914A-498E-9AD4-12548B2F1ADA}" srcOrd="0" destOrd="0" presId="urn:microsoft.com/office/officeart/2005/8/layout/process1"/>
    <dgm:cxn modelId="{152ABC0E-EE37-45F3-84A3-8DEA7EA467ED}" type="presParOf" srcId="{F443C653-E5D6-48E3-AB7A-AD5BFF201341}" destId="{3B5861BC-90DF-496A-AC50-AEFB8ADA5085}" srcOrd="1" destOrd="0" presId="urn:microsoft.com/office/officeart/2005/8/layout/process1"/>
    <dgm:cxn modelId="{9EFC0F5A-0C61-45BC-80F1-65F1F6C6D531}" type="presParOf" srcId="{3B5861BC-90DF-496A-AC50-AEFB8ADA5085}" destId="{63F1BE64-96DC-4D52-9BF8-F2A7430E4581}" srcOrd="0" destOrd="0" presId="urn:microsoft.com/office/officeart/2005/8/layout/process1"/>
    <dgm:cxn modelId="{F946905A-D8DC-4C68-9DEF-800FAA55E6DC}" type="presParOf" srcId="{F443C653-E5D6-48E3-AB7A-AD5BFF201341}" destId="{CB4F4932-FFB0-4ADD-91E5-330FB3ACAEC8}" srcOrd="2" destOrd="0" presId="urn:microsoft.com/office/officeart/2005/8/layout/process1"/>
    <dgm:cxn modelId="{CB12560A-BA7E-4FA4-9477-89E8B2CA02DB}" type="presParOf" srcId="{F443C653-E5D6-48E3-AB7A-AD5BFF201341}" destId="{F380E7B1-EA08-4298-B0F3-EE40F4CEA505}" srcOrd="3" destOrd="0" presId="urn:microsoft.com/office/officeart/2005/8/layout/process1"/>
    <dgm:cxn modelId="{38525FE4-8D95-455A-AF2E-980319C76758}" type="presParOf" srcId="{F380E7B1-EA08-4298-B0F3-EE40F4CEA505}" destId="{B06B0FBC-BA21-4D5F-9D77-B092FC7CA20E}" srcOrd="0" destOrd="0" presId="urn:microsoft.com/office/officeart/2005/8/layout/process1"/>
    <dgm:cxn modelId="{0D1A4353-9D14-4292-900D-8D07D0772675}" type="presParOf" srcId="{F443C653-E5D6-48E3-AB7A-AD5BFF201341}" destId="{66565D52-A86C-40F4-B07D-E9ED7AAA0F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EF11F-E4E3-44E7-86A9-93359DB200B3}">
      <dsp:nvSpPr>
        <dsp:cNvPr id="0" name=""/>
        <dsp:cNvSpPr/>
      </dsp:nvSpPr>
      <dsp:spPr>
        <a:xfrm>
          <a:off x="6961" y="0"/>
          <a:ext cx="4161556" cy="12241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Mainly promotion of economic and social cohesion through exchange activities</a:t>
          </a:r>
          <a:endParaRPr lang="en-US" sz="1800" kern="1200" dirty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sp:txBody>
      <dsp:txXfrm>
        <a:off x="619029" y="0"/>
        <a:ext cx="2937420" cy="1224136"/>
      </dsp:txXfrm>
    </dsp:sp>
    <dsp:sp modelId="{26FA52F7-9B84-4563-BA64-CC0CE1C17A24}">
      <dsp:nvSpPr>
        <dsp:cNvPr id="0" name=""/>
        <dsp:cNvSpPr/>
      </dsp:nvSpPr>
      <dsp:spPr>
        <a:xfrm>
          <a:off x="3752362" y="0"/>
          <a:ext cx="4161556" cy="12241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Stronger focus on concrete solutions through multi-country partnerships</a:t>
          </a:r>
          <a:endParaRPr lang="en-US" sz="1800" kern="1200" dirty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sp:txBody>
      <dsp:txXfrm>
        <a:off x="4364430" y="0"/>
        <a:ext cx="2937420" cy="122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0799C-914A-498E-9AD4-12548B2F1ADA}">
      <dsp:nvSpPr>
        <dsp:cNvPr id="0" name=""/>
        <dsp:cNvSpPr/>
      </dsp:nvSpPr>
      <dsp:spPr>
        <a:xfrm>
          <a:off x="4430" y="520243"/>
          <a:ext cx="1324131" cy="831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Partner self assessment in the AF</a:t>
          </a:r>
          <a:endParaRPr lang="en-US" sz="1400" kern="1200" noProof="0" dirty="0">
            <a:latin typeface="Open Sans"/>
          </a:endParaRPr>
        </a:p>
      </dsp:txBody>
      <dsp:txXfrm>
        <a:off x="28790" y="544603"/>
        <a:ext cx="1275411" cy="783000"/>
      </dsp:txXfrm>
    </dsp:sp>
    <dsp:sp modelId="{3B5861BC-90DF-496A-AC50-AEFB8ADA5085}">
      <dsp:nvSpPr>
        <dsp:cNvPr id="0" name=""/>
        <dsp:cNvSpPr/>
      </dsp:nvSpPr>
      <dsp:spPr>
        <a:xfrm>
          <a:off x="1460974" y="771911"/>
          <a:ext cx="280715" cy="3283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noProof="0">
            <a:latin typeface="Open Sans"/>
          </a:endParaRPr>
        </a:p>
      </dsp:txBody>
      <dsp:txXfrm>
        <a:off x="1460974" y="837588"/>
        <a:ext cx="196501" cy="197030"/>
      </dsp:txXfrm>
    </dsp:sp>
    <dsp:sp modelId="{CB4F4932-FFB0-4ADD-91E5-330FB3ACAEC8}">
      <dsp:nvSpPr>
        <dsp:cNvPr id="0" name=""/>
        <dsp:cNvSpPr/>
      </dsp:nvSpPr>
      <dsp:spPr>
        <a:xfrm>
          <a:off x="1858214" y="520243"/>
          <a:ext cx="1324131" cy="831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Risk is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High or Low</a:t>
          </a:r>
          <a:endParaRPr lang="en-US" sz="1400" kern="1200" noProof="0" dirty="0">
            <a:latin typeface="Open Sans"/>
          </a:endParaRPr>
        </a:p>
      </dsp:txBody>
      <dsp:txXfrm>
        <a:off x="1882574" y="544603"/>
        <a:ext cx="1275411" cy="783000"/>
      </dsp:txXfrm>
    </dsp:sp>
    <dsp:sp modelId="{F380E7B1-EA08-4298-B0F3-EE40F4CEA505}">
      <dsp:nvSpPr>
        <dsp:cNvPr id="0" name=""/>
        <dsp:cNvSpPr/>
      </dsp:nvSpPr>
      <dsp:spPr>
        <a:xfrm>
          <a:off x="3314758" y="771911"/>
          <a:ext cx="280715" cy="3283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noProof="0">
            <a:latin typeface="Open Sans"/>
          </a:endParaRPr>
        </a:p>
      </dsp:txBody>
      <dsp:txXfrm>
        <a:off x="3314758" y="837588"/>
        <a:ext cx="196501" cy="197030"/>
      </dsp:txXfrm>
    </dsp:sp>
    <dsp:sp modelId="{66565D52-A86C-40F4-B07D-E9ED7AAA0FD9}">
      <dsp:nvSpPr>
        <dsp:cNvPr id="0" name=""/>
        <dsp:cNvSpPr/>
      </dsp:nvSpPr>
      <dsp:spPr>
        <a:xfrm>
          <a:off x="3711998" y="520243"/>
          <a:ext cx="1324131" cy="831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If high risk </a:t>
          </a:r>
        </a:p>
      </dsp:txBody>
      <dsp:txXfrm>
        <a:off x="3736358" y="544603"/>
        <a:ext cx="1275411" cy="78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0799C-914A-498E-9AD4-12548B2F1ADA}">
      <dsp:nvSpPr>
        <dsp:cNvPr id="0" name=""/>
        <dsp:cNvSpPr/>
      </dsp:nvSpPr>
      <dsp:spPr>
        <a:xfrm>
          <a:off x="4408" y="414577"/>
          <a:ext cx="1317648" cy="10430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Programme check on SA risk</a:t>
          </a:r>
          <a:endParaRPr lang="en-US" sz="1400" kern="1200" noProof="0" dirty="0">
            <a:latin typeface="Open Sans"/>
          </a:endParaRPr>
        </a:p>
      </dsp:txBody>
      <dsp:txXfrm>
        <a:off x="34958" y="445127"/>
        <a:ext cx="1256548" cy="981952"/>
      </dsp:txXfrm>
    </dsp:sp>
    <dsp:sp modelId="{3B5861BC-90DF-496A-AC50-AEFB8ADA5085}">
      <dsp:nvSpPr>
        <dsp:cNvPr id="0" name=""/>
        <dsp:cNvSpPr/>
      </dsp:nvSpPr>
      <dsp:spPr>
        <a:xfrm>
          <a:off x="1453821" y="772715"/>
          <a:ext cx="279341" cy="32677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>
            <a:latin typeface="Open Sans"/>
          </a:endParaRPr>
        </a:p>
      </dsp:txBody>
      <dsp:txXfrm>
        <a:off x="1453821" y="838070"/>
        <a:ext cx="195539" cy="196066"/>
      </dsp:txXfrm>
    </dsp:sp>
    <dsp:sp modelId="{CB4F4932-FFB0-4ADD-91E5-330FB3ACAEC8}">
      <dsp:nvSpPr>
        <dsp:cNvPr id="0" name=""/>
        <dsp:cNvSpPr/>
      </dsp:nvSpPr>
      <dsp:spPr>
        <a:xfrm>
          <a:off x="1849115" y="414577"/>
          <a:ext cx="1317648" cy="10430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Programme check on mitigation measure</a:t>
          </a:r>
          <a:endParaRPr lang="en-US" sz="1400" kern="1200" noProof="0" dirty="0">
            <a:latin typeface="Open Sans"/>
          </a:endParaRPr>
        </a:p>
      </dsp:txBody>
      <dsp:txXfrm>
        <a:off x="1879665" y="445127"/>
        <a:ext cx="1256548" cy="981952"/>
      </dsp:txXfrm>
    </dsp:sp>
    <dsp:sp modelId="{F380E7B1-EA08-4298-B0F3-EE40F4CEA505}">
      <dsp:nvSpPr>
        <dsp:cNvPr id="0" name=""/>
        <dsp:cNvSpPr/>
      </dsp:nvSpPr>
      <dsp:spPr>
        <a:xfrm>
          <a:off x="3298528" y="772715"/>
          <a:ext cx="279341" cy="32677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>
            <a:latin typeface="Open Sans"/>
          </a:endParaRPr>
        </a:p>
      </dsp:txBody>
      <dsp:txXfrm>
        <a:off x="3298528" y="838070"/>
        <a:ext cx="195539" cy="196066"/>
      </dsp:txXfrm>
    </dsp:sp>
    <dsp:sp modelId="{66565D52-A86C-40F4-B07D-E9ED7AAA0FD9}">
      <dsp:nvSpPr>
        <dsp:cNvPr id="0" name=""/>
        <dsp:cNvSpPr/>
      </dsp:nvSpPr>
      <dsp:spPr>
        <a:xfrm>
          <a:off x="3693823" y="414577"/>
          <a:ext cx="1317648" cy="10430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Open Sans"/>
            </a:rPr>
            <a:t>Programme decision</a:t>
          </a:r>
          <a:endParaRPr lang="en-US" sz="1400" kern="1200" noProof="0" dirty="0">
            <a:latin typeface="Open Sans"/>
          </a:endParaRPr>
        </a:p>
      </dsp:txBody>
      <dsp:txXfrm>
        <a:off x="3724373" y="445127"/>
        <a:ext cx="1256548" cy="98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C0EAC2-7196-40B7-A156-C8D04990EE89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219AF5-E722-4A64-9052-0D264976D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5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3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1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4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9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5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77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5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1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3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19AF5-E722-4A64-9052-0D264976D26D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8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_Title_169-01.jpg"/>
          <p:cNvPicPr>
            <a:picLocks noChangeAspect="1"/>
          </p:cNvPicPr>
          <p:nvPr userDrawn="1"/>
        </p:nvPicPr>
        <p:blipFill>
          <a:blip r:embed="rId2" cstate="print"/>
          <a:srcRect t="29813"/>
          <a:stretch>
            <a:fillRect/>
          </a:stretch>
        </p:blipFill>
        <p:spPr bwMode="auto">
          <a:xfrm>
            <a:off x="0" y="1492250"/>
            <a:ext cx="9144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84188"/>
            <a:ext cx="31321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2Mers_Stam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71500"/>
            <a:ext cx="1008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857250"/>
          </a:xfrm>
        </p:spPr>
        <p:txBody>
          <a:bodyPr/>
          <a:lstStyle>
            <a:lvl1pPr algn="l">
              <a:defRPr sz="3600">
                <a:solidFill>
                  <a:srgbClr val="0C4CA3"/>
                </a:solidFill>
                <a:latin typeface="Open Sans Ligh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0C3F-B620-44A1-A66B-34831AB715E6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5D1B-1236-4478-AEEF-8631C118C5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1501-4F38-4129-B3B1-D5EE518C0640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1308-801E-4105-8DF5-AEB5599899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C40B-664D-4969-9625-EDCB7DCF4614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25C1-DC7A-4127-9BB3-4FDF9FBE42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CD30-20E9-4B59-A33A-9994C6ECC3C4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349D-0CE6-49DC-9451-AEF3EAFABE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B6B7-E38F-46B9-AACD-E3E906B851E7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E394-DC8F-41B4-BAF2-440B25414C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:\Com'\2014-2020\CHARTE GRAPHIQUE\powerpoint\Powerpoint_Title_169-01.jpg"/>
          <p:cNvPicPr preferRelativeResize="0">
            <a:picLocks noChangeArrowheads="1"/>
          </p:cNvPicPr>
          <p:nvPr userDrawn="1"/>
        </p:nvPicPr>
        <p:blipFill>
          <a:blip r:embed="rId2" cstate="print"/>
          <a:srcRect t="8435" b="71568"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:\Com'\2014-2020\CHARTE GRAPHIQUE\powerpoint\Powerpoint_Title_169-01.jpg"/>
          <p:cNvPicPr preferRelativeResize="0">
            <a:picLocks noChangeArrowheads="1"/>
          </p:cNvPicPr>
          <p:nvPr userDrawn="1"/>
        </p:nvPicPr>
        <p:blipFill>
          <a:blip r:embed="rId2" cstate="print"/>
          <a:srcRect t="51122" b="3835"/>
          <a:stretch>
            <a:fillRect/>
          </a:stretch>
        </p:blipFill>
        <p:spPr bwMode="auto">
          <a:xfrm>
            <a:off x="0" y="2800350"/>
            <a:ext cx="9144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00" y="1620000"/>
            <a:ext cx="7200000" cy="1980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3600" b="1" kern="1200" dirty="0" smtClean="0">
                <a:solidFill>
                  <a:srgbClr val="0C4CA3"/>
                </a:solidFill>
                <a:latin typeface="Open Sans Light"/>
                <a:ea typeface="+mj-ea"/>
                <a:cs typeface="Open Sans Light"/>
              </a:defRPr>
            </a:lvl1pPr>
          </a:lstStyle>
          <a:p>
            <a:r>
              <a:rPr lang="en-GB" noProof="0" smtClean="0"/>
              <a:t>Cliquez pour modifier le style du titre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513" y="3794125"/>
            <a:ext cx="9144001" cy="134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22627"/>
          <a:stretch>
            <a:fillRect/>
          </a:stretch>
        </p:blipFill>
        <p:spPr bwMode="auto">
          <a:xfrm>
            <a:off x="0" y="4333875"/>
            <a:ext cx="7092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56075"/>
            <a:ext cx="2124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2Mers_Stam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214813"/>
            <a:ext cx="6842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Open Sans Ligh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Open Sans Light"/>
              </a:defRPr>
            </a:lvl1pPr>
            <a:lvl2pPr>
              <a:defRPr sz="2400">
                <a:solidFill>
                  <a:schemeClr val="tx1"/>
                </a:solidFill>
                <a:latin typeface="Open Sans Light"/>
              </a:defRPr>
            </a:lvl2pPr>
            <a:lvl3pPr>
              <a:defRPr sz="2000">
                <a:solidFill>
                  <a:schemeClr val="tx1"/>
                </a:solidFill>
                <a:latin typeface="Open Sans Light"/>
              </a:defRPr>
            </a:lvl3pPr>
            <a:lvl4pPr>
              <a:defRPr sz="1800">
                <a:solidFill>
                  <a:schemeClr val="tx1"/>
                </a:solidFill>
                <a:latin typeface="Open Sans Light"/>
              </a:defRPr>
            </a:lvl4pPr>
            <a:lvl5pPr>
              <a:defRPr sz="1800">
                <a:solidFill>
                  <a:schemeClr val="tx1"/>
                </a:solidFill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22627"/>
          <a:stretch>
            <a:fillRect/>
          </a:stretch>
        </p:blipFill>
        <p:spPr bwMode="auto">
          <a:xfrm>
            <a:off x="0" y="4333875"/>
            <a:ext cx="7092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56075"/>
            <a:ext cx="2124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2Mers_Stam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214813"/>
            <a:ext cx="6842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Open Sans Ligh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Open Sans Ligh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22627"/>
          <a:stretch>
            <a:fillRect/>
          </a:stretch>
        </p:blipFill>
        <p:spPr bwMode="auto">
          <a:xfrm>
            <a:off x="0" y="4333875"/>
            <a:ext cx="7092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56075"/>
            <a:ext cx="2124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2Mers_Stam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214813"/>
            <a:ext cx="6842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Open Sans Light"/>
              </a:defRPr>
            </a:lvl1pPr>
            <a:lvl2pPr>
              <a:defRPr sz="2400">
                <a:solidFill>
                  <a:schemeClr val="tx1"/>
                </a:solidFill>
                <a:latin typeface="Open Sans Light"/>
              </a:defRPr>
            </a:lvl2pPr>
            <a:lvl3pPr>
              <a:defRPr sz="2000">
                <a:solidFill>
                  <a:schemeClr val="tx1"/>
                </a:solidFill>
                <a:latin typeface="Open Sans Light"/>
              </a:defRPr>
            </a:lvl3pPr>
            <a:lvl4pPr>
              <a:defRPr sz="1800">
                <a:solidFill>
                  <a:schemeClr val="tx1"/>
                </a:solidFill>
                <a:latin typeface="Open Sans Light"/>
              </a:defRPr>
            </a:lvl4pPr>
            <a:lvl5pPr>
              <a:defRPr sz="1800">
                <a:solidFill>
                  <a:schemeClr val="tx1"/>
                </a:solidFill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F326-7D32-42E5-A05F-E08A47AA3E00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3B16-D4AD-4F7B-9BAA-6886DFA477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4D97-40BE-4CCA-B437-EA1D15E5FA53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4954-4356-44AC-98A7-7182942542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B922-14ED-4C38-B54A-BE94DC318A19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E2EE-0838-42E9-B0D1-3584598D3F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CC8D-7EFC-476F-B2FE-3F3E2392E77E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8336-9C83-4779-8584-2DDA190DAC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7CD2E-941E-423F-976B-CC8622A77194}" type="datetimeFigureOut">
              <a:rPr lang="fr-FR"/>
              <a:pPr>
                <a:defRPr/>
              </a:pPr>
              <a:t>02/06/2016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938A8-3551-48BA-A3BC-94F0DFCD4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6" r:id="rId15"/>
    <p:sldLayoutId id="214748433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4"/>
          <p:cNvSpPr txBox="1">
            <a:spLocks/>
          </p:cNvSpPr>
          <p:nvPr/>
        </p:nvSpPr>
        <p:spPr bwMode="auto">
          <a:xfrm>
            <a:off x="503238" y="1709738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Cooperation Fair 2016</a:t>
            </a:r>
            <a:r>
              <a:rPr lang="en-US" altLang="fr-FR" sz="36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/>
            </a:r>
            <a:br>
              <a:rPr lang="en-US" altLang="fr-FR" sz="36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</a:br>
            <a:r>
              <a:rPr lang="en-US" altLang="fr-FR" sz="27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Private sector involvement</a:t>
            </a:r>
            <a:endParaRPr lang="fr-FR" altLang="fr-FR" sz="2200" dirty="0">
              <a:solidFill>
                <a:srgbClr val="0C4CA3"/>
              </a:solidFill>
              <a:latin typeface="Open Sans Light" panose="020B03060305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itchFamily="34" charset="0"/>
              </a:rPr>
              <a:t>EC expectations from private sector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0289577"/>
              </p:ext>
            </p:extLst>
          </p:nvPr>
        </p:nvGraphicFramePr>
        <p:xfrm>
          <a:off x="251520" y="987574"/>
          <a:ext cx="8640960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25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Cohesion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Policy helps to: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EC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expectations for SMEs: 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34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Access finance for investments through grants, loans, loan guarantees, venture capital,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Increased SMEs participation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EU Programmes! 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1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Benefit from targeted business support, e.g. know-how and advice, information and networking opportunities, cross-border partnerships.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Increased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SMEs participation in EU Programmes (e.g. Interreg)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Improve their access to global markets and international value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Stronger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internationalization from SMEs!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1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Exploit new sources of growth such as the green economy, sustainable tourism, health and social services including the “silver economy” and cultural and creative industries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Better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SMEs response to EU 2020 goals!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Create jobs and new opportunities</a:t>
                      </a:r>
                    </a:p>
                    <a:p>
                      <a:pPr algn="just"/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Entrepreneurial Discovery Process!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Invest in human capital and in organisations providing practice-oriented vocational education and training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2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Forge valuable links with research </a:t>
                      </a:r>
                      <a:r>
                        <a:rPr lang="en-US" sz="11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centres</a:t>
                      </a:r>
                      <a:r>
                        <a:rPr lang="en-US" sz="11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universities to promote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Involvement in Triple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or Quadruple helix partnerships!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 rot="2044842">
            <a:off x="7646431" y="313684"/>
            <a:ext cx="129614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2014-2020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ETC &amp; the SMEs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Shift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through the programming periods:</a:t>
            </a: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Shift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requires new types of stakeholders (outside public sector)</a:t>
            </a: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driven or market related challenges!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056779"/>
              </p:ext>
            </p:extLst>
          </p:nvPr>
        </p:nvGraphicFramePr>
        <p:xfrm>
          <a:off x="539552" y="1707654"/>
          <a:ext cx="79208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 &amp; the SMEs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2007-2013 achievements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Relatively low SMEs involvement as “formal partners” vs. other types of organisations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Higher involvement of SMEs as “final beneficiaries” (sometimes difficult to capture)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 mainly oriented towards public sectors (partnerships)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ETC &amp; the SMEs involvement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121" t="44434" r="27329" b="33246"/>
          <a:stretch>
            <a:fillRect/>
          </a:stretch>
        </p:blipFill>
        <p:spPr bwMode="auto">
          <a:xfrm>
            <a:off x="539551" y="1203598"/>
            <a:ext cx="8064897" cy="25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421864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 Involvement of SMEs in ETC </a:t>
            </a:r>
            <a:r>
              <a:rPr lang="en-US" sz="900" i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programmes</a:t>
            </a:r>
            <a:r>
              <a:rPr lang="en-US" sz="9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Achievements Future Perspectives (Sept 2013)</a:t>
            </a:r>
            <a:endParaRPr lang="en-US" sz="9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Seas &amp; the SMEs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 SMEs participated in 2 Seas Projects </a:t>
            </a:r>
          </a:p>
          <a:p>
            <a:pPr lvl="1" algn="just"/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 of more than 577 partners!</a:t>
            </a:r>
          </a:p>
          <a:p>
            <a:pPr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1 852 598€ of ERDF </a:t>
            </a:r>
          </a:p>
          <a:p>
            <a:pPr lvl="1" algn="just"/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Substantial in absolute terms but only 1% of ERDF Programme budget</a:t>
            </a:r>
          </a:p>
          <a:p>
            <a:pPr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Different types of involvements and roles </a:t>
            </a:r>
          </a:p>
          <a:p>
            <a:pPr lvl="1" algn="just"/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3 274 SMEs benefited from 2 Seas Projects intensive support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Seas &amp; the SMEs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2014-2020 expectations:</a:t>
            </a:r>
          </a:p>
          <a:p>
            <a:pPr lvl="1" algn="just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Clear willingness to involve SMEs from 2 Seas participating MS</a:t>
            </a:r>
          </a:p>
          <a:p>
            <a:pPr lvl="1" algn="just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Involvement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SMEs remains crucial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issue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2 Seas area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 Triple and quadruple helix targeted!</a:t>
            </a:r>
          </a:p>
          <a:p>
            <a:pPr lvl="1" algn="just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Creation of a cross border SME environment to support internationalization and take-up of new businesses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Seas &amp; the SMEs involvement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5453154"/>
              </p:ext>
            </p:extLst>
          </p:nvPr>
        </p:nvGraphicFramePr>
        <p:xfrm>
          <a:off x="323528" y="1203598"/>
          <a:ext cx="828092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SWOT analysis</a:t>
                      </a:r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Cooperation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TO1:</a:t>
                      </a:r>
                      <a:endParaRPr lang="en-US" sz="1600" i="1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lvl="0" algn="just">
                        <a:buFont typeface="Wingdings" pitchFamily="2" charset="2"/>
                        <a:buChar char="è"/>
                      </a:pPr>
                      <a:r>
                        <a:rPr lang="en-US" sz="140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Wingdings" pitchFamily="2" charset="2"/>
                        </a:rPr>
                        <a:t>Need to facilitate involvement of SMEs in international networks for research (R&amp;D related)</a:t>
                      </a:r>
                    </a:p>
                    <a:p>
                      <a:pPr lvl="0" algn="just"/>
                      <a:endParaRPr lang="en-US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Wingdings" pitchFamily="2" charset="2"/>
                      </a:endParaRPr>
                    </a:p>
                    <a:p>
                      <a:pPr lvl="0"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Wingdings" pitchFamily="2" charset="2"/>
                        </a:rPr>
                        <a:t>TO4: </a:t>
                      </a:r>
                    </a:p>
                    <a:p>
                      <a:pPr lvl="0" algn="just">
                        <a:buFont typeface="Wingdings" pitchFamily="2" charset="2"/>
                        <a:buChar char="è"/>
                      </a:pPr>
                      <a:r>
                        <a:rPr lang="en-US" sz="1400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Wingdings" pitchFamily="2" charset="2"/>
                        </a:rPr>
                        <a:t>Need to support eco-innovation by SMEs as a driver for competitiveness </a:t>
                      </a:r>
                    </a:p>
                    <a:p>
                      <a:pPr algn="just"/>
                      <a:endParaRPr lang="en-US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SME </a:t>
                      </a:r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Wingdings" pitchFamily="2" charset="2"/>
                        </a:rPr>
                        <a:t></a:t>
                      </a:r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key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target group for any Programme Priority!</a:t>
                      </a:r>
                    </a:p>
                    <a:p>
                      <a:pPr algn="just"/>
                      <a:endParaRPr lang="en-US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/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SMEs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involvement remain important and shown up through specific objectives: </a:t>
                      </a:r>
                    </a:p>
                    <a:p>
                      <a:pPr algn="just"/>
                      <a:endParaRPr lang="en-US" sz="1600" baseline="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Related</a:t>
                      </a: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objective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i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Ex: SO 1.2 Increase of delivery of technological innovation applications throughout the innovation chain by enhancing technology transfer and uptake, in particular by SMEs	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n-US" sz="1600" baseline="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Related actions to be supported</a:t>
                      </a:r>
                      <a:endParaRPr lang="en-US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just"/>
                      <a:r>
                        <a:rPr lang="en-US" sz="1200" i="1" kern="1200" baseline="0" dirty="0" smtClean="0">
                          <a:solidFill>
                            <a:schemeClr val="dk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Ex: SO 1.2 Development of demonstration projects and pilots testing innovative technologies, products, processes and services, in particular by SMEs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 txBox="1">
            <a:spLocks/>
          </p:cNvSpPr>
          <p:nvPr/>
        </p:nvSpPr>
        <p:spPr bwMode="auto">
          <a:xfrm>
            <a:off x="503238" y="1709738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2. What are the possible roles to be played by the private sector in </a:t>
            </a:r>
            <a:r>
              <a:rPr lang="en-US" altLang="fr-FR" sz="4000" dirty="0" err="1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I</a:t>
            </a:r>
            <a:r>
              <a:rPr lang="en-US" altLang="fr-FR" sz="4000" dirty="0" err="1" smtClean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nterreg</a:t>
            </a:r>
            <a:r>
              <a:rPr lang="en-US" altLang="fr-FR" sz="4000" dirty="0" smtClean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?</a:t>
            </a:r>
            <a:endParaRPr lang="en-US" altLang="fr-FR" sz="4000" dirty="0">
              <a:solidFill>
                <a:srgbClr val="0C4CA3"/>
              </a:solidFill>
              <a:latin typeface="Open Sans Light" panose="020B03060305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Open Sans Light" pitchFamily="34" charset="0"/>
              </a:rPr>
              <a:t>The roles to be played by the private sector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18488" cy="3394075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arenR"/>
            </a:pPr>
            <a:r>
              <a:rPr lang="en-US" dirty="0" smtClean="0">
                <a:latin typeface="Open Sans Light" pitchFamily="34" charset="0"/>
              </a:rPr>
              <a:t>Project Lead Beneficiary (Lead Partner)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dirty="0">
                <a:latin typeface="Open Sans Light" pitchFamily="34" charset="0"/>
              </a:rPr>
              <a:t>Project Beneficiary (Project Partner</a:t>
            </a:r>
            <a:r>
              <a:rPr lang="en-US" dirty="0" smtClean="0">
                <a:latin typeface="Open Sans Light" pitchFamily="34" charset="0"/>
              </a:rPr>
              <a:t>)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dirty="0" smtClean="0">
                <a:latin typeface="Open Sans Light" pitchFamily="34" charset="0"/>
              </a:rPr>
              <a:t>Final Beneficiary (target group)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dirty="0" smtClean="0">
                <a:latin typeface="Open Sans Light" pitchFamily="34" charset="0"/>
              </a:rPr>
              <a:t>Observer in the project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dirty="0" smtClean="0">
                <a:latin typeface="Open Sans Light" pitchFamily="34" charset="0"/>
              </a:rPr>
              <a:t>External service provider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dirty="0" smtClean="0">
                <a:latin typeface="Open Sans Light" pitchFamily="34" charset="0"/>
              </a:rPr>
              <a:t>External source of contribution (in-kind/cash)</a:t>
            </a:r>
            <a:endParaRPr lang="en-US" dirty="0">
              <a:latin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Open Sans Light" pitchFamily="34" charset="0"/>
              </a:rPr>
              <a:t>The roles to be played by the private sector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18488" cy="3394075"/>
          </a:xfrm>
        </p:spPr>
        <p:txBody>
          <a:bodyPr/>
          <a:lstStyle/>
          <a:p>
            <a:pPr marL="0" indent="0" algn="just">
              <a:buNone/>
            </a:pPr>
            <a:endParaRPr lang="en-US" dirty="0">
              <a:latin typeface="Open Sans Light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Open Sans Light" pitchFamily="34" charset="0"/>
              </a:rPr>
              <a:t>One role cannot replace another one just for convenience! </a:t>
            </a:r>
          </a:p>
          <a:p>
            <a:pPr marL="0" indent="0" algn="just">
              <a:buNone/>
            </a:pPr>
            <a:endParaRPr lang="en-US" dirty="0">
              <a:latin typeface="Open Sans Light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Open Sans Light" pitchFamily="34" charset="0"/>
              </a:rPr>
              <a:t>For </a:t>
            </a:r>
            <a:r>
              <a:rPr lang="en-US" dirty="0">
                <a:latin typeface="Open Sans Light" pitchFamily="34" charset="0"/>
              </a:rPr>
              <a:t>each role there are different expectations, liabilities and </a:t>
            </a:r>
            <a:r>
              <a:rPr lang="en-US" dirty="0" smtClean="0">
                <a:latin typeface="Open Sans Light" pitchFamily="34" charset="0"/>
              </a:rPr>
              <a:t>responsibilities.</a:t>
            </a:r>
            <a:endParaRPr lang="en-US" dirty="0">
              <a:latin typeface="Open Sans Light" pitchFamily="34" charset="0"/>
            </a:endParaRPr>
          </a:p>
          <a:p>
            <a:pPr marL="0" indent="0" algn="just">
              <a:buNone/>
            </a:pPr>
            <a:endParaRPr lang="en-US" dirty="0">
              <a:latin typeface="Open Sans Light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314416" y="2355726"/>
            <a:ext cx="504056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Objectives of the session: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18488" cy="3394075"/>
          </a:xfrm>
        </p:spPr>
        <p:txBody>
          <a:bodyPr/>
          <a:lstStyle/>
          <a:p>
            <a:pPr algn="just"/>
            <a:r>
              <a:rPr lang="en-US" dirty="0"/>
              <a:t>To clarify the </a:t>
            </a:r>
            <a:r>
              <a:rPr lang="en-US" dirty="0" err="1"/>
              <a:t>Programme</a:t>
            </a:r>
            <a:r>
              <a:rPr lang="en-US" dirty="0"/>
              <a:t> expectations in terms of involvement of the private sector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To highlight the </a:t>
            </a:r>
            <a:r>
              <a:rPr lang="en-US" dirty="0"/>
              <a:t>different available options to tackle </a:t>
            </a:r>
            <a:r>
              <a:rPr lang="en-US" dirty="0" smtClean="0"/>
              <a:t>this challenge</a:t>
            </a:r>
            <a:endParaRPr lang="en-US" dirty="0" smtClean="0">
              <a:latin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Project Lead Beneficiary (LP)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3631777"/>
              </p:ext>
            </p:extLst>
          </p:nvPr>
        </p:nvGraphicFramePr>
        <p:xfrm>
          <a:off x="0" y="1008000"/>
          <a:ext cx="9144002" cy="38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Sound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financial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situation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(cash-flow </a:t>
                      </a:r>
                      <a:r>
                        <a:rPr lang="fr-FR" sz="1400" baseline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solvency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Liable for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recovery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any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contribution (ERDF and public)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paid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towards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irregular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expenditure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lead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sufficient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dedicated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staff)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sound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performing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as a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whole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signatory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subsidy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contract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partnership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agreement)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Major contribution to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development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through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cooperation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Main contact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towards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Programme (JS, MA, CA,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auditors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etc.)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manage IPR in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EU and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fields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eligibility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IPR, revenues,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state </a:t>
                      </a:r>
                      <a:r>
                        <a:rPr lang="fr-FR" sz="1400" baseline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etc.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84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manage revenues in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national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on public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procurement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(if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existing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68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state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Project Beneficiary (PP)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8239990"/>
              </p:ext>
            </p:extLst>
          </p:nvPr>
        </p:nvGraphicFramePr>
        <p:xfrm>
          <a:off x="0" y="1008000"/>
          <a:ext cx="9144002" cy="399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Sound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financial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situation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(cash-flow </a:t>
                      </a:r>
                      <a:r>
                        <a:rPr lang="fr-FR" sz="1400" baseline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solvency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Liable for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recovery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any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contribution (ERDF and public)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paid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towards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irregular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expenditure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participate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sufficient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dedicated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staff)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sound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performing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its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own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budget (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signatory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partnership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agreement)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Contribution to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development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and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through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cooperation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EU and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fields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eligibility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IPR, revenues,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state </a:t>
                      </a:r>
                      <a:r>
                        <a:rPr lang="fr-FR" sz="1400" baseline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r>
                        <a:rPr lang="fr-FR" sz="14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etc.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manage IPR in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840550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manage revenues in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Programme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compliance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national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on public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procurement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(if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existing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687645"/>
                  </a:ext>
                </a:extLst>
              </a:tr>
              <a:tr h="396817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comply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state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r>
                        <a:rPr lang="fr-FR" sz="14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Final Beneficiary (target group)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4173306"/>
              </p:ext>
            </p:extLst>
          </p:nvPr>
        </p:nvGraphicFramePr>
        <p:xfrm>
          <a:off x="0" y="1008000"/>
          <a:ext cx="9144002" cy="365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part of the relevant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target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group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according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theme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tackled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by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Specific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case by case)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Ultimate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beneficiary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results</a:t>
                      </a:r>
                      <a:endParaRPr lang="fr-FR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compliance to the applicable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field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</a:t>
                      </a:r>
                      <a:r>
                        <a:rPr lang="fr-FR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state </a:t>
                      </a:r>
                      <a:r>
                        <a:rPr lang="fr-FR" sz="1600" baseline="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endParaRPr lang="fr-FR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comply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state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aid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Observer in the project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7046712"/>
              </p:ext>
            </p:extLst>
          </p:nvPr>
        </p:nvGraphicFramePr>
        <p:xfrm>
          <a:off x="0" y="1008000"/>
          <a:ext cx="9144002" cy="365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officially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involved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listed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AF)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Specific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implementation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case by case)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participate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at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its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own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costs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(no ERDF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paid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by the Programme)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part of the relevant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stakeholders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according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theme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tackled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by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External service provider 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9910690"/>
              </p:ext>
            </p:extLst>
          </p:nvPr>
        </p:nvGraphicFramePr>
        <p:xfrm>
          <a:off x="0" y="1008000"/>
          <a:ext cx="9144002" cy="365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selected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by one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beneficiary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compliance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with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the applicable public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procurement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rules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Specific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framework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contract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totally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external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partnership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(no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beneficiary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or observer)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Acting as provider of services and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goods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only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for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specific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needs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cannot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source of match-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funding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External source of contribution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087672"/>
              </p:ext>
            </p:extLst>
          </p:nvPr>
        </p:nvGraphicFramePr>
        <p:xfrm>
          <a:off x="0" y="1008000"/>
          <a:ext cx="9144002" cy="365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134831769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8434775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Expectations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Liabilities</a:t>
                      </a:r>
                      <a:r>
                        <a:rPr lang="fr-FR" sz="18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&amp; </a:t>
                      </a:r>
                      <a:r>
                        <a:rPr lang="fr-FR" sz="18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responsibilities</a:t>
                      </a:r>
                      <a:endParaRPr lang="fr-FR" sz="18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68631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external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partnership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(no « 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formal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partners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»)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Responsible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for the contribution (in cash or in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kind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 « 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gifted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 » to one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beneficiary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785452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Capacity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to « gift » the contribution (in cash or in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kind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) to one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beneficiary</a:t>
                      </a:r>
                      <a:endParaRPr lang="fr-FR" sz="1600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939453"/>
                  </a:ext>
                </a:extLst>
              </a:tr>
              <a:tr h="106379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Not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contracted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as provider of services/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goods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in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framework</a:t>
                      </a:r>
                      <a:r>
                        <a:rPr lang="fr-FR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the </a:t>
                      </a:r>
                      <a:r>
                        <a:rPr lang="fr-FR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project</a:t>
                      </a:r>
                      <a:endParaRPr lang="fr-FR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3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Open Sans Light" pitchFamily="34" charset="0"/>
              </a:rPr>
              <a:t>The roles to be played by the private sector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18488" cy="3394075"/>
          </a:xfrm>
        </p:spPr>
        <p:txBody>
          <a:bodyPr/>
          <a:lstStyle/>
          <a:p>
            <a:pPr marL="0" lvl="1" indent="0" algn="ctr">
              <a:buNone/>
            </a:pPr>
            <a:endParaRPr lang="en-US" sz="2800" dirty="0" smtClean="0"/>
          </a:p>
          <a:p>
            <a:pPr marL="0" lvl="1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choice of the </a:t>
            </a:r>
            <a:r>
              <a:rPr lang="en-US" sz="2800" b="1" u="sng" dirty="0">
                <a:solidFill>
                  <a:srgbClr val="FF0000"/>
                </a:solidFill>
              </a:rPr>
              <a:t>most pertinent role</a:t>
            </a:r>
            <a:r>
              <a:rPr lang="en-US" sz="2800" dirty="0"/>
              <a:t> is a pre-requirement to avoid unnecessary administrative burden and complicate mechanisms (e.g. state aids, public procurement, etc.)</a:t>
            </a:r>
            <a:endParaRPr lang="fr-FR" sz="1800" dirty="0"/>
          </a:p>
          <a:p>
            <a:pPr marL="0" indent="0" algn="just">
              <a:buNone/>
            </a:pPr>
            <a:endParaRPr lang="en-US" dirty="0" smtClean="0">
              <a:latin typeface="Open Sans Light" pitchFamily="34" charset="0"/>
            </a:endParaRPr>
          </a:p>
          <a:p>
            <a:pPr marL="0" indent="0" algn="just">
              <a:buNone/>
            </a:pPr>
            <a:endParaRPr lang="en-US" dirty="0">
              <a:latin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 txBox="1">
            <a:spLocks/>
          </p:cNvSpPr>
          <p:nvPr/>
        </p:nvSpPr>
        <p:spPr bwMode="auto">
          <a:xfrm>
            <a:off x="503238" y="1709738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dirty="0" smtClean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3</a:t>
            </a:r>
            <a:r>
              <a:rPr lang="en-US" altLang="fr-FR" sz="40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. Existing measures to simplify the involvement of the private sector</a:t>
            </a:r>
            <a:endParaRPr lang="en-US" altLang="fr-FR" sz="4000" dirty="0">
              <a:solidFill>
                <a:srgbClr val="0C4CA3"/>
              </a:solidFill>
              <a:latin typeface="Open Sans Light" panose="020B03060305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Simplified financial measures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72166"/>
            <a:ext cx="8218488" cy="339407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000" dirty="0" smtClean="0"/>
              <a:t>Possibility to claim staff costs as 20% of all other direct costs (no justification required)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Open Sans Light" pitchFamily="34" charset="0"/>
              </a:rPr>
              <a:t>Possibility to calculate the hourly rate basing on 1720 hours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Open Sans Light" pitchFamily="34" charset="0"/>
              </a:rPr>
              <a:t>No timesheet in case of personnel employed at 100% or part-time at fixed percentage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Open Sans Light" pitchFamily="34" charset="0"/>
              </a:rPr>
              <a:t>Administrative costs (overheads) at 15% flat rate (no </a:t>
            </a:r>
            <a:r>
              <a:rPr lang="en-US" sz="2000" dirty="0">
                <a:latin typeface="Open Sans Light" pitchFamily="34" charset="0"/>
              </a:rPr>
              <a:t>justification required) </a:t>
            </a:r>
          </a:p>
          <a:p>
            <a:pPr algn="just">
              <a:buFontTx/>
              <a:buChar char="-"/>
            </a:pPr>
            <a:r>
              <a:rPr lang="en-US" sz="2000" dirty="0">
                <a:latin typeface="Open Sans Light" pitchFamily="34" charset="0"/>
              </a:rPr>
              <a:t>Preparation costs </a:t>
            </a:r>
            <a:r>
              <a:rPr lang="en-US" sz="2000" dirty="0" smtClean="0">
                <a:latin typeface="Open Sans Light" pitchFamily="34" charset="0"/>
              </a:rPr>
              <a:t>reimbursed as a lump </a:t>
            </a:r>
            <a:r>
              <a:rPr lang="en-US" sz="2000" dirty="0" smtClean="0">
                <a:latin typeface="Open Sans Light" pitchFamily="34" charset="0"/>
              </a:rPr>
              <a:t>sum</a:t>
            </a:r>
            <a:endParaRPr lang="en-US" sz="2400" dirty="0">
              <a:latin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 Light" pitchFamily="34" charset="0"/>
              </a:rPr>
              <a:t>Reduction of the administrative burden</a:t>
            </a:r>
            <a:endParaRPr lang="en-US" dirty="0" smtClean="0">
              <a:latin typeface="Open Sans Light" pitchFamily="34" charset="0"/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72166"/>
            <a:ext cx="8218488" cy="339407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000" dirty="0" smtClean="0"/>
              <a:t>No paper signatures (except for the AF confirmation, subsidy contract and partnership agreement =&gt; contractual documents!)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Open Sans Light" pitchFamily="34" charset="0"/>
              </a:rPr>
              <a:t>Possibility to submit the concept note and application form fully online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latin typeface="Open Sans Light" pitchFamily="34" charset="0"/>
              </a:rPr>
              <a:t>Possibility to submit the financial claims and annual progress reports fully online</a:t>
            </a:r>
          </a:p>
          <a:p>
            <a:pPr algn="just">
              <a:buFontTx/>
              <a:buChar char="-"/>
            </a:pPr>
            <a:r>
              <a:rPr lang="en-US" sz="2000" dirty="0"/>
              <a:t>Financial claims separated from progress reports</a:t>
            </a:r>
            <a:endParaRPr lang="en-US" sz="2000" dirty="0">
              <a:latin typeface="Open Sans Light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>
                <a:latin typeface="Open Sans Light" pitchFamily="34" charset="0"/>
              </a:rPr>
              <a:t>Quicker treatment and payment of the financial </a:t>
            </a:r>
            <a:r>
              <a:rPr lang="en-US" sz="2000" dirty="0" smtClean="0">
                <a:latin typeface="Open Sans Light" pitchFamily="34" charset="0"/>
              </a:rPr>
              <a:t>claims</a:t>
            </a:r>
            <a:endParaRPr lang="en-US" sz="2400" dirty="0">
              <a:latin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Open Sans Light" pitchFamily="34" charset="0"/>
              </a:rPr>
              <a:t>Organisation</a:t>
            </a:r>
            <a:r>
              <a:rPr lang="en-US" dirty="0" smtClean="0">
                <a:latin typeface="Open Sans Light" pitchFamily="34" charset="0"/>
              </a:rPr>
              <a:t> of the session: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8218488" cy="3394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Open Sans Light" pitchFamily="34" charset="0"/>
              </a:rPr>
              <a:t>Information and discussion about:</a:t>
            </a:r>
          </a:p>
          <a:p>
            <a:pPr marL="971550" lvl="1" indent="-571500" algn="just">
              <a:buFont typeface="Arial" charset="0"/>
              <a:buAutoNum type="arabicPeriod"/>
              <a:defRPr/>
            </a:pPr>
            <a:r>
              <a:rPr lang="en-US" dirty="0" smtClean="0">
                <a:latin typeface="Open Sans Light" pitchFamily="34" charset="0"/>
              </a:rPr>
              <a:t>The EC and </a:t>
            </a:r>
            <a:r>
              <a:rPr lang="en-US" dirty="0" err="1">
                <a:latin typeface="Open Sans Light" pitchFamily="34" charset="0"/>
              </a:rPr>
              <a:t>I</a:t>
            </a:r>
            <a:r>
              <a:rPr lang="en-US" dirty="0" err="1" smtClean="0">
                <a:latin typeface="Open Sans Light" pitchFamily="34" charset="0"/>
              </a:rPr>
              <a:t>nterreg</a:t>
            </a:r>
            <a:r>
              <a:rPr lang="en-US" dirty="0" smtClean="0">
                <a:latin typeface="Open Sans Light" pitchFamily="34" charset="0"/>
              </a:rPr>
              <a:t> expectations in terms of private sector involvement</a:t>
            </a:r>
          </a:p>
          <a:p>
            <a:pPr marL="971550" lvl="1" indent="-571500" algn="just">
              <a:buFont typeface="Arial" charset="0"/>
              <a:buAutoNum type="arabicPeriod"/>
              <a:defRPr/>
            </a:pPr>
            <a:r>
              <a:rPr lang="en-US" dirty="0" smtClean="0">
                <a:latin typeface="Open Sans Light" pitchFamily="34" charset="0"/>
              </a:rPr>
              <a:t>The different roles that can be played by the private sector in INTERREG projects</a:t>
            </a:r>
          </a:p>
          <a:p>
            <a:pPr marL="971550" lvl="1" indent="-571500" algn="just">
              <a:buFont typeface="Arial" charset="0"/>
              <a:buAutoNum type="arabicPeriod"/>
              <a:defRPr/>
            </a:pPr>
            <a:r>
              <a:rPr lang="en-US" dirty="0" smtClean="0">
                <a:latin typeface="Open Sans Light" pitchFamily="34" charset="0"/>
              </a:rPr>
              <a:t>The </a:t>
            </a:r>
            <a:r>
              <a:rPr lang="en-US" dirty="0"/>
              <a:t>e</a:t>
            </a:r>
            <a:r>
              <a:rPr lang="en-US" dirty="0" smtClean="0"/>
              <a:t>xisting measures </a:t>
            </a:r>
            <a:r>
              <a:rPr lang="en-US" dirty="0"/>
              <a:t>to simplify the involvement of the private sector</a:t>
            </a:r>
            <a:endParaRPr lang="fr-FR" dirty="0"/>
          </a:p>
          <a:p>
            <a:pPr marL="971550" lvl="1" indent="-571500" algn="just">
              <a:buFont typeface="Arial" charset="0"/>
              <a:buAutoNum type="arabicPeriod"/>
              <a:defRPr/>
            </a:pPr>
            <a:r>
              <a:rPr lang="en-US" dirty="0" smtClean="0">
                <a:latin typeface="Open Sans Light" pitchFamily="34" charset="0"/>
              </a:rPr>
              <a:t>The applicable rules for compliance with state aid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 txBox="1">
            <a:spLocks/>
          </p:cNvSpPr>
          <p:nvPr/>
        </p:nvSpPr>
        <p:spPr bwMode="auto">
          <a:xfrm>
            <a:off x="503238" y="1709738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dirty="0" smtClean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4</a:t>
            </a:r>
            <a:r>
              <a:rPr lang="en-US" altLang="fr-FR" sz="40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. Short focus on state aid</a:t>
            </a:r>
          </a:p>
        </p:txBody>
      </p:sp>
    </p:spTree>
    <p:extLst>
      <p:ext uri="{BB962C8B-B14F-4D97-AF65-F5344CB8AC3E}">
        <p14:creationId xmlns:p14="http://schemas.microsoft.com/office/powerpoint/2010/main" val="211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aid vs. SMEs involvement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121" t="23554" r="29579" b="19567"/>
          <a:stretch>
            <a:fillRect/>
          </a:stretch>
        </p:blipFill>
        <p:spPr bwMode="auto">
          <a:xfrm>
            <a:off x="1043608" y="915566"/>
            <a:ext cx="6912767" cy="39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1960" y="4948594"/>
            <a:ext cx="4824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 Involvement of SMEs in ETC </a:t>
            </a:r>
            <a:r>
              <a:rPr lang="en-US" sz="800" i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programmes</a:t>
            </a:r>
            <a:r>
              <a:rPr lang="en-US" sz="8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Achievements Future Perspectives (Sept 2013)</a:t>
            </a:r>
            <a:endParaRPr lang="en-US" sz="8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419622"/>
            <a:ext cx="51125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State aid vs. SMEs involvement</a:t>
            </a:r>
            <a:br>
              <a:rPr lang="en-US" dirty="0" smtClean="0"/>
            </a:br>
            <a:r>
              <a:rPr lang="en-US" dirty="0" smtClean="0"/>
              <a:t>Definitions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 aid </a:t>
            </a:r>
          </a:p>
          <a:p>
            <a:pPr lvl="1" algn="just"/>
            <a:r>
              <a:rPr lang="en-US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Art. 107.1: 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Save as otherwise provided in the Treaties, any </a:t>
            </a:r>
            <a:r>
              <a:rPr lang="en-US" sz="1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aid granted by a Member State or through State resources 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any form whatsoever which </a:t>
            </a:r>
            <a:r>
              <a:rPr lang="en-US" sz="1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distorts 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threatens to distort </a:t>
            </a:r>
            <a:r>
              <a:rPr lang="en-US" sz="1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competition by favouring certain undertakings 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the production of certain goods shall, in so far as it </a:t>
            </a:r>
            <a:r>
              <a:rPr lang="en-US" sz="1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affects trade between Member States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be </a:t>
            </a:r>
            <a:r>
              <a:rPr lang="en-US" sz="1400" b="1" i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incompatible with the internal market</a:t>
            </a:r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400" b="1" i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Undertaking </a:t>
            </a:r>
          </a:p>
          <a:p>
            <a:pPr lvl="1" algn="just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Entities engaged in an </a:t>
            </a:r>
            <a:r>
              <a:rPr lang="en-US" sz="1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 activity</a:t>
            </a:r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regardless of their legal status and the way in which they are financed (European Court of Justice)</a:t>
            </a:r>
          </a:p>
          <a:p>
            <a:pPr algn="just"/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 activity </a:t>
            </a:r>
          </a:p>
          <a:p>
            <a:pPr lvl="1" algn="just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Activity consisting in offering goods and services on a market (European Court of Justice</a:t>
            </a:r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  <a:endParaRPr lang="en-US" sz="18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aid vs. SMEs involvement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ETC Projects 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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distinction between partners acting as undertakings in the meaning of the State Aid Regulation or not! </a:t>
            </a:r>
          </a:p>
          <a:p>
            <a:pPr algn="just"/>
            <a:endParaRPr lang="en-US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acting as undertaking will be: </a:t>
            </a:r>
          </a:p>
          <a:p>
            <a:pPr lvl="1" algn="just"/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about provision of goods and services in the market with the purpose of gaining advantage. </a:t>
            </a:r>
          </a:p>
          <a:p>
            <a:pPr lvl="1" algn="just"/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effect on the competition and trade in the internal market. </a:t>
            </a:r>
          </a:p>
          <a:p>
            <a:pPr lvl="1" algn="just"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00B0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If so, no State aid</a:t>
            </a:r>
          </a:p>
          <a:p>
            <a:pPr lvl="1" algn="just"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 If acting as an undertaking = State aid rules applies!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 aid vs. SMEs involvement</a:t>
            </a:r>
            <a:b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to assess state aid in proposals? 	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041842"/>
              </p:ext>
            </p:extLst>
          </p:nvPr>
        </p:nvGraphicFramePr>
        <p:xfrm>
          <a:off x="467544" y="1203598"/>
          <a:ext cx="8136904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6299"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Different</a:t>
                      </a: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n</a:t>
                      </a:r>
                      <a:r>
                        <a:rPr lang="en-US" sz="240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otions to</a:t>
                      </a: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consider </a:t>
                      </a: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Wingdings" pitchFamily="2" charset="2"/>
                        </a:rPr>
                        <a:t> cumulative criteria</a:t>
                      </a:r>
                      <a:endParaRPr lang="en-US" sz="2400" noProof="0" dirty="0">
                        <a:solidFill>
                          <a:sysClr val="windowText" lastClr="000000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02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Undertaking and economic activity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Economic Advantage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Selectivity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Transfer</a:t>
                      </a: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of state resources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noProof="0" dirty="0" smtClean="0">
                          <a:solidFill>
                            <a:sysClr val="windowText" lastClr="0000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Potential distorting effect on competition and trade</a:t>
                      </a:r>
                      <a:endParaRPr lang="en-US" sz="2400" noProof="0" dirty="0">
                        <a:solidFill>
                          <a:sysClr val="windowText" lastClr="000000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 rot="1245287">
            <a:off x="6702422" y="1822663"/>
            <a:ext cx="172819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Balancing test!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2067694"/>
            <a:ext cx="5184576" cy="79208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2859782"/>
            <a:ext cx="7488832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59917"/>
            <a:ext cx="167981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always fulfilled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4011910"/>
            <a:ext cx="21094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Always fulfilled in Interreg</a:t>
            </a:r>
            <a:endParaRPr lang="en-US" sz="14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 aid vs. SMEs involvement</a:t>
            </a:r>
            <a:b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Risk assessment approach	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1547664" y="1275606"/>
          <a:ext cx="50405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189386069"/>
              </p:ext>
            </p:extLst>
          </p:nvPr>
        </p:nvGraphicFramePr>
        <p:xfrm>
          <a:off x="1572344" y="3291830"/>
          <a:ext cx="50158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250825" y="1995488"/>
            <a:ext cx="1008063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 </a:t>
            </a:r>
          </a:p>
          <a:p>
            <a:pPr algn="ctr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Level</a:t>
            </a: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34925" y="3867150"/>
            <a:ext cx="1393825" cy="647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Programme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Level</a:t>
            </a:r>
          </a:p>
        </p:txBody>
      </p:sp>
      <p:grpSp>
        <p:nvGrpSpPr>
          <p:cNvPr id="52" name="Group 13"/>
          <p:cNvGrpSpPr>
            <a:grpSpLocks/>
          </p:cNvGrpSpPr>
          <p:nvPr/>
        </p:nvGrpSpPr>
        <p:grpSpPr bwMode="auto">
          <a:xfrm>
            <a:off x="7164388" y="1708150"/>
            <a:ext cx="1601787" cy="960438"/>
            <a:chOff x="4489251" y="455686"/>
            <a:chExt cx="1601390" cy="960834"/>
          </a:xfrm>
        </p:grpSpPr>
        <p:sp>
          <p:nvSpPr>
            <p:cNvPr id="53" name="Rounded Rectangle 52"/>
            <p:cNvSpPr/>
            <p:nvPr/>
          </p:nvSpPr>
          <p:spPr>
            <a:xfrm>
              <a:off x="4489251" y="455686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4517819" y="484273"/>
              <a:ext cx="1544254" cy="9036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Mitigation Measures</a:t>
              </a:r>
              <a:endPara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5" name="Group 16"/>
          <p:cNvGrpSpPr>
            <a:grpSpLocks/>
          </p:cNvGrpSpPr>
          <p:nvPr/>
        </p:nvGrpSpPr>
        <p:grpSpPr bwMode="auto">
          <a:xfrm>
            <a:off x="6732588" y="2066925"/>
            <a:ext cx="280987" cy="328613"/>
            <a:chOff x="3314758" y="771911"/>
            <a:chExt cx="280715" cy="328384"/>
          </a:xfrm>
        </p:grpSpPr>
        <p:sp>
          <p:nvSpPr>
            <p:cNvPr id="56" name="Right Arrow 55"/>
            <p:cNvSpPr/>
            <p:nvPr/>
          </p:nvSpPr>
          <p:spPr>
            <a:xfrm>
              <a:off x="3314758" y="771911"/>
              <a:ext cx="280715" cy="3283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ight Arrow 4"/>
            <p:cNvSpPr/>
            <p:nvPr/>
          </p:nvSpPr>
          <p:spPr>
            <a:xfrm>
              <a:off x="3314758" y="836954"/>
              <a:ext cx="196659" cy="198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8" name="Group 19"/>
          <p:cNvGrpSpPr>
            <a:grpSpLocks/>
          </p:cNvGrpSpPr>
          <p:nvPr/>
        </p:nvGrpSpPr>
        <p:grpSpPr bwMode="auto">
          <a:xfrm rot="16200000" flipH="1">
            <a:off x="483394" y="3051969"/>
            <a:ext cx="655638" cy="400050"/>
            <a:chOff x="3314758" y="771911"/>
            <a:chExt cx="280715" cy="328384"/>
          </a:xfrm>
        </p:grpSpPr>
        <p:sp>
          <p:nvSpPr>
            <p:cNvPr id="59" name="Right Arrow 58"/>
            <p:cNvSpPr/>
            <p:nvPr/>
          </p:nvSpPr>
          <p:spPr>
            <a:xfrm>
              <a:off x="3314758" y="771911"/>
              <a:ext cx="280715" cy="3283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ight Arrow 4"/>
            <p:cNvSpPr/>
            <p:nvPr/>
          </p:nvSpPr>
          <p:spPr>
            <a:xfrm>
              <a:off x="3314758" y="837067"/>
              <a:ext cx="196433" cy="198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1" name="Group 22"/>
          <p:cNvGrpSpPr>
            <a:grpSpLocks/>
          </p:cNvGrpSpPr>
          <p:nvPr/>
        </p:nvGrpSpPr>
        <p:grpSpPr bwMode="auto">
          <a:xfrm rot="5400000" flipH="1">
            <a:off x="7612856" y="2915444"/>
            <a:ext cx="655638" cy="400050"/>
            <a:chOff x="3314758" y="771911"/>
            <a:chExt cx="280715" cy="328384"/>
          </a:xfrm>
        </p:grpSpPr>
        <p:sp>
          <p:nvSpPr>
            <p:cNvPr id="62" name="Right Arrow 61"/>
            <p:cNvSpPr/>
            <p:nvPr/>
          </p:nvSpPr>
          <p:spPr>
            <a:xfrm>
              <a:off x="3314758" y="771911"/>
              <a:ext cx="280715" cy="3283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ight Arrow 4"/>
            <p:cNvSpPr/>
            <p:nvPr/>
          </p:nvSpPr>
          <p:spPr>
            <a:xfrm>
              <a:off x="3314758" y="837067"/>
              <a:ext cx="196433" cy="198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4" name="Group 25"/>
          <p:cNvGrpSpPr>
            <a:grpSpLocks/>
          </p:cNvGrpSpPr>
          <p:nvPr/>
        </p:nvGrpSpPr>
        <p:grpSpPr bwMode="auto">
          <a:xfrm>
            <a:off x="7164388" y="3698875"/>
            <a:ext cx="1601787" cy="960438"/>
            <a:chOff x="4489251" y="455686"/>
            <a:chExt cx="1601390" cy="960834"/>
          </a:xfrm>
        </p:grpSpPr>
        <p:sp>
          <p:nvSpPr>
            <p:cNvPr id="65" name="Rounded Rectangle 64"/>
            <p:cNvSpPr/>
            <p:nvPr/>
          </p:nvSpPr>
          <p:spPr>
            <a:xfrm>
              <a:off x="4489251" y="455686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4517819" y="484273"/>
              <a:ext cx="1544254" cy="903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Approval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RBO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q"/>
                <a:defRPr/>
              </a:pPr>
              <a:r>
                <a:rPr lang="en-US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Ineligible</a:t>
              </a:r>
              <a:endPara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7" name="Group 28"/>
          <p:cNvGrpSpPr>
            <a:grpSpLocks/>
          </p:cNvGrpSpPr>
          <p:nvPr/>
        </p:nvGrpSpPr>
        <p:grpSpPr bwMode="auto">
          <a:xfrm>
            <a:off x="6732588" y="4011613"/>
            <a:ext cx="280987" cy="328612"/>
            <a:chOff x="3314758" y="771911"/>
            <a:chExt cx="280715" cy="328384"/>
          </a:xfrm>
        </p:grpSpPr>
        <p:sp>
          <p:nvSpPr>
            <p:cNvPr id="68" name="Right Arrow 67"/>
            <p:cNvSpPr/>
            <p:nvPr/>
          </p:nvSpPr>
          <p:spPr>
            <a:xfrm>
              <a:off x="3314758" y="771911"/>
              <a:ext cx="280715" cy="3283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ight Arrow 4"/>
            <p:cNvSpPr/>
            <p:nvPr/>
          </p:nvSpPr>
          <p:spPr>
            <a:xfrm>
              <a:off x="3314758" y="836953"/>
              <a:ext cx="196659" cy="198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State aid vs. SMEs involvement</a:t>
            </a:r>
            <a:b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 mitigation 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measures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02612"/>
              </p:ext>
            </p:extLst>
          </p:nvPr>
        </p:nvGraphicFramePr>
        <p:xfrm>
          <a:off x="457200" y="1203598"/>
          <a:ext cx="8229602" cy="3383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If undertaking = SME</a:t>
                      </a:r>
                      <a:endParaRPr lang="en-US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If undertaking = Large enterprise or other</a:t>
                      </a:r>
                      <a:endParaRPr lang="en-US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US" noProof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minimis</a:t>
                      </a:r>
                      <a:endParaRPr lang="en-US" noProof="0" dirty="0" smtClean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1"/>
                      <a:r>
                        <a:rPr lang="en-US" i="1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Max.</a:t>
                      </a:r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200K€ of de </a:t>
                      </a:r>
                      <a:r>
                        <a:rPr lang="en-US" i="1" baseline="0" noProof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minimis</a:t>
                      </a:r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/ERDF (3 fiscal years)</a:t>
                      </a:r>
                      <a:endParaRPr lang="en-US" i="1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n-US" noProof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minimis</a:t>
                      </a:r>
                      <a:endParaRPr lang="en-US" noProof="0" dirty="0" smtClean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1"/>
                      <a:r>
                        <a:rPr lang="en-US" i="1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Max.</a:t>
                      </a:r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200K€ of de </a:t>
                      </a:r>
                      <a:r>
                        <a:rPr lang="en-US" i="1" baseline="0" noProof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minimis</a:t>
                      </a:r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/ERDF (3 fiscal years)</a:t>
                      </a:r>
                      <a:endParaRPr lang="en-US" i="1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Art.</a:t>
                      </a:r>
                      <a:r>
                        <a:rPr lang="en-US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20 Scheme</a:t>
                      </a:r>
                    </a:p>
                    <a:p>
                      <a:pPr lvl="1"/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Max. 2M€ of ERDF</a:t>
                      </a:r>
                    </a:p>
                    <a:p>
                      <a:pPr lvl="1"/>
                      <a:r>
                        <a:rPr lang="en-US" i="1" baseline="0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 of ERDF</a:t>
                      </a:r>
                      <a:endParaRPr lang="en-US" i="1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  <a:endParaRPr lang="en-US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Seas scheme</a:t>
                      </a:r>
                    </a:p>
                    <a:p>
                      <a:pPr lvl="1"/>
                      <a:r>
                        <a:rPr lang="en-US" i="1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Specific conditions based on article selected </a:t>
                      </a:r>
                      <a:endParaRPr lang="en-US" i="1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Seas scheme</a:t>
                      </a:r>
                    </a:p>
                    <a:p>
                      <a:pPr lvl="1"/>
                      <a:r>
                        <a:rPr lang="en-US" i="1" noProof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all articles apply</a:t>
                      </a:r>
                      <a:endParaRPr lang="en-US" i="1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4296" marR="94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213970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Open Sans Light"/>
              </a:rPr>
              <a:t>1</a:t>
            </a:r>
            <a:endParaRPr lang="fr-FR" dirty="0">
              <a:latin typeface="Open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00379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Open Sans Light"/>
              </a:rPr>
              <a:t>2</a:t>
            </a:r>
            <a:endParaRPr lang="fr-FR" dirty="0">
              <a:latin typeface="Open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8678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Open Sans Light"/>
              </a:rPr>
              <a:t>3</a:t>
            </a:r>
            <a:endParaRPr lang="fr-FR" dirty="0">
              <a:latin typeface="Open Sans Light"/>
            </a:endParaRPr>
          </a:p>
        </p:txBody>
      </p:sp>
      <p:sp>
        <p:nvSpPr>
          <p:cNvPr id="10" name="Rectangle 9"/>
          <p:cNvSpPr/>
          <p:nvPr/>
        </p:nvSpPr>
        <p:spPr>
          <a:xfrm rot="20261480">
            <a:off x="3093785" y="2960518"/>
            <a:ext cx="1378401" cy="450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 Light"/>
              </a:rPr>
              <a:t>Most useful for SMEs</a:t>
            </a:r>
            <a:endParaRPr lang="en-US" sz="1400" dirty="0"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2"/>
          <p:cNvSpPr>
            <a:spLocks noGrp="1"/>
          </p:cNvSpPr>
          <p:nvPr>
            <p:ph type="ctrTitle"/>
          </p:nvPr>
        </p:nvSpPr>
        <p:spPr>
          <a:xfrm>
            <a:off x="720725" y="1619250"/>
            <a:ext cx="7199313" cy="1981200"/>
          </a:xfrm>
        </p:spPr>
        <p:txBody>
          <a:bodyPr/>
          <a:lstStyle/>
          <a:p>
            <a:r>
              <a:rPr lang="en-US">
                <a:latin typeface="Open Sans Light" pitchFamily="34" charset="0"/>
                <a:cs typeface="Open Sans Light" pitchFamily="34" charset="0"/>
              </a:rPr>
              <a:t>Thank you for your attention</a:t>
            </a:r>
            <a:endParaRPr lang="en-GB">
              <a:latin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 txBox="1">
            <a:spLocks/>
          </p:cNvSpPr>
          <p:nvPr/>
        </p:nvSpPr>
        <p:spPr bwMode="auto">
          <a:xfrm>
            <a:off x="503238" y="1709738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dirty="0">
                <a:solidFill>
                  <a:srgbClr val="0C4CA3"/>
                </a:solidFill>
                <a:latin typeface="Open Sans Light" panose="020B0306030504020204" pitchFamily="34" charset="0"/>
                <a:cs typeface="Open Sans Semibold" panose="020B0706030804020204" pitchFamily="34" charset="0"/>
              </a:rPr>
              <a:t>1. The EC and INTERREG expectations in terms of private sector involvement</a:t>
            </a:r>
          </a:p>
        </p:txBody>
      </p:sp>
    </p:spTree>
    <p:extLst>
      <p:ext uri="{BB962C8B-B14F-4D97-AF65-F5344CB8AC3E}">
        <p14:creationId xmlns:p14="http://schemas.microsoft.com/office/powerpoint/2010/main" val="3486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 Light" pitchFamily="34" charset="0"/>
              </a:rPr>
              <a:t>What do we mean by private sector?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18488" cy="3394075"/>
          </a:xfrm>
        </p:spPr>
        <p:txBody>
          <a:bodyPr/>
          <a:lstStyle/>
          <a:p>
            <a:pPr marL="361950" indent="-361950"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 of the economy run by private individuals or groups, usually as a means of “</a:t>
            </a:r>
            <a:r>
              <a:rPr lang="en-US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 for profit</a:t>
            </a:r>
          </a:p>
          <a:p>
            <a:pPr marL="361950" indent="-361950" algn="just"/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61950" indent="-361950"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 controlled by the State (controlled by the state being referred to as </a:t>
            </a:r>
            <a:r>
              <a:rPr lang="en-US" sz="24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 public sector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</a:t>
            </a:r>
          </a:p>
          <a:p>
            <a:pPr marL="361950" indent="-361950" algn="just"/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61950" indent="-361950" algn="just"/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≤50% of the capital or voting right are controlled by public bodies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pen Sans Light" pitchFamily="34" charset="0"/>
              </a:rPr>
              <a:t>What do we mean by private sector? </a:t>
            </a:r>
            <a:br>
              <a:rPr lang="en-US" dirty="0" smtClean="0">
                <a:latin typeface="Open Sans Light" pitchFamily="34" charset="0"/>
              </a:rPr>
            </a:br>
            <a:r>
              <a:rPr lang="en-US" dirty="0" smtClean="0">
                <a:latin typeface="Open Sans Light" pitchFamily="34" charset="0"/>
                <a:sym typeface="Wingdings" pitchFamily="2" charset="2"/>
              </a:rPr>
              <a:t>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Different types of enterprises</a:t>
            </a:r>
          </a:p>
          <a:p>
            <a:pPr lvl="1">
              <a:buNone/>
            </a:pP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Micro, Small, Medium &amp; Large</a:t>
            </a:r>
          </a:p>
          <a:p>
            <a:endParaRPr lang="en-US" sz="2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SMEs considered as vital for EU's economy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 than 98% of European businesses 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2/3 of private sector jobs</a:t>
            </a:r>
          </a:p>
          <a:p>
            <a:pPr lvl="1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58% of Gross Value Added (2012 Eurostat)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itchFamily="34" charset="0"/>
              </a:rPr>
              <a:t>EC expectations from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EU does for SMEs?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Creates a business friendly environment</a:t>
            </a:r>
          </a:p>
          <a:p>
            <a:pPr lvl="2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Small Business Act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Promotes entrepreneurship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Improves access to new markets and internationalization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Facilitates access to finance (through Finance instruments </a:t>
            </a: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itchFamily="2" charset="2"/>
              </a:rPr>
              <a:t> Interreg)</a:t>
            </a:r>
            <a:endParaRPr lang="en-US" sz="18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SME Competitiveness and Innovation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Provides key support networks and information for SMEs</a:t>
            </a:r>
          </a:p>
          <a:p>
            <a:pPr lvl="2"/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Europe Business Portal, Enterprise Europe Network, SME internationalization Portal &amp; Portal to access to Finance</a:t>
            </a: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982913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itchFamily="34" charset="0"/>
              </a:rPr>
              <a:t>EC expectations from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 strategies focus on private sector (SMEs)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1779662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 2020 Strategy</a:t>
            </a:r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7984" y="1779662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COHESION POLICY</a:t>
            </a:r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987824" y="2859782"/>
            <a:ext cx="2592288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3788" y="3973001"/>
            <a:ext cx="38164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Deliver the EU 2020 strategy objectives</a:t>
            </a:r>
          </a:p>
          <a:p>
            <a:pPr algn="ctr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smart, sustainable and inclusive growth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764" y="3015991"/>
            <a:ext cx="22095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 Targets (20/20/20)</a:t>
            </a:r>
          </a:p>
          <a:p>
            <a:pPr algn="just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Flagships initiative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9" y="2892881"/>
            <a:ext cx="30963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 EU investment policy &amp; most important EU Policy for </a:t>
            </a:r>
            <a:r>
              <a:rPr lang="en-US" sz="16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SME Support</a:t>
            </a:r>
            <a:r>
              <a:rPr lang="en-US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84368" y="1958137"/>
            <a:ext cx="100811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ETC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 Light" pitchFamily="34" charset="0"/>
              </a:rPr>
              <a:t>EC expectations from private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 algn="just">
              <a:buNone/>
            </a:pPr>
            <a:r>
              <a:rPr lang="en-US" b="1" u="sng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on the Cohesion policy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ESIF (European Structural and Investment Funds) more than €450 billion to MS for 2014-2020 to invest in jobs and growth</a:t>
            </a:r>
          </a:p>
          <a:p>
            <a:pPr marL="342900" lvl="1" indent="-342900" algn="just">
              <a:buFont typeface="Arial" charset="0"/>
              <a:buChar char="•"/>
            </a:pP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Cohesion policy particularly focuses on enhancing the competitiveness of SMEs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Powerpoint_169</Template>
  <TotalTime>3577</TotalTime>
  <Words>1968</Words>
  <Application>Microsoft Office PowerPoint</Application>
  <PresentationFormat>Affichage à l'écran (16:9)</PresentationFormat>
  <Paragraphs>273</Paragraphs>
  <Slides>37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Open Sans Semibold</vt:lpstr>
      <vt:lpstr>Tahoma</vt:lpstr>
      <vt:lpstr>Wingdings</vt:lpstr>
      <vt:lpstr>Powerpoint_169</vt:lpstr>
      <vt:lpstr>Présentation PowerPoint</vt:lpstr>
      <vt:lpstr>Objectives of the session:</vt:lpstr>
      <vt:lpstr>Organisation of the session:</vt:lpstr>
      <vt:lpstr>Présentation PowerPoint</vt:lpstr>
      <vt:lpstr>What do we mean by private sector?</vt:lpstr>
      <vt:lpstr>What do we mean by private sector?   enterprise</vt:lpstr>
      <vt:lpstr>EC expectations from private sector</vt:lpstr>
      <vt:lpstr>EC expectations from private sector</vt:lpstr>
      <vt:lpstr>EC expectations from private sector</vt:lpstr>
      <vt:lpstr>EC expectations from private sector</vt:lpstr>
      <vt:lpstr>ETC &amp; the SMEs involvement </vt:lpstr>
      <vt:lpstr>ETC &amp; the SMEs involvement </vt:lpstr>
      <vt:lpstr>ETC &amp; the SMEs involvement </vt:lpstr>
      <vt:lpstr>2 Seas &amp; the SMEs involvement </vt:lpstr>
      <vt:lpstr>2 Seas &amp; the SMEs involvement </vt:lpstr>
      <vt:lpstr>2 Seas &amp; the SMEs involvement </vt:lpstr>
      <vt:lpstr>Présentation PowerPoint</vt:lpstr>
      <vt:lpstr>The roles to be played by the private sector</vt:lpstr>
      <vt:lpstr>The roles to be played by the private sector</vt:lpstr>
      <vt:lpstr>Project Lead Beneficiary (LP)</vt:lpstr>
      <vt:lpstr>Project Beneficiary (PP)</vt:lpstr>
      <vt:lpstr>Final Beneficiary (target group)</vt:lpstr>
      <vt:lpstr>Observer in the project</vt:lpstr>
      <vt:lpstr>External service provider </vt:lpstr>
      <vt:lpstr>External source of contribution</vt:lpstr>
      <vt:lpstr>The roles to be played by the private sector</vt:lpstr>
      <vt:lpstr>Présentation PowerPoint</vt:lpstr>
      <vt:lpstr>Simplified financial measures</vt:lpstr>
      <vt:lpstr>Reduction of the administrative burden</vt:lpstr>
      <vt:lpstr>Présentation PowerPoint</vt:lpstr>
      <vt:lpstr>State aid vs. SMEs involvement </vt:lpstr>
      <vt:lpstr>State aid vs. SMEs involvement Definitions </vt:lpstr>
      <vt:lpstr>State aid vs. SMEs involvement </vt:lpstr>
      <vt:lpstr>State aid vs. SMEs involvement How to assess state aid in proposals?  </vt:lpstr>
      <vt:lpstr>State aid vs. SMEs involvement Risk assessment approach </vt:lpstr>
      <vt:lpstr>State aid vs. SMEs involvement Available mitigation measures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c.vandenabeele</dc:creator>
  <cp:lastModifiedBy>Nathanaël HOUARD</cp:lastModifiedBy>
  <cp:revision>532</cp:revision>
  <dcterms:created xsi:type="dcterms:W3CDTF">2015-10-16T13:05:49Z</dcterms:created>
  <dcterms:modified xsi:type="dcterms:W3CDTF">2016-06-02T16:44:24Z</dcterms:modified>
</cp:coreProperties>
</file>