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505" r:id="rId3"/>
    <p:sldId id="514" r:id="rId4"/>
    <p:sldId id="535" r:id="rId5"/>
    <p:sldId id="287" r:id="rId6"/>
    <p:sldId id="481" r:id="rId7"/>
    <p:sldId id="527" r:id="rId8"/>
    <p:sldId id="530" r:id="rId9"/>
    <p:sldId id="534" r:id="rId10"/>
    <p:sldId id="490" r:id="rId11"/>
    <p:sldId id="536" r:id="rId12"/>
    <p:sldId id="302" r:id="rId13"/>
    <p:sldId id="493" r:id="rId14"/>
    <p:sldId id="494" r:id="rId15"/>
    <p:sldId id="528" r:id="rId16"/>
    <p:sldId id="497" r:id="rId17"/>
    <p:sldId id="516" r:id="rId18"/>
    <p:sldId id="510" r:id="rId19"/>
    <p:sldId id="512" r:id="rId20"/>
    <p:sldId id="532" r:id="rId21"/>
    <p:sldId id="513" r:id="rId22"/>
    <p:sldId id="537" r:id="rId23"/>
    <p:sldId id="479" r:id="rId24"/>
    <p:sldId id="531" r:id="rId25"/>
    <p:sldId id="538" r:id="rId26"/>
    <p:sldId id="307" r:id="rId27"/>
    <p:sldId id="539" r:id="rId28"/>
    <p:sldId id="540" r:id="rId29"/>
    <p:sldId id="518" r:id="rId30"/>
    <p:sldId id="525" r:id="rId31"/>
    <p:sldId id="533" r:id="rId32"/>
    <p:sldId id="522" r:id="rId33"/>
    <p:sldId id="526" r:id="rId34"/>
    <p:sldId id="529" r:id="rId35"/>
    <p:sldId id="465" r:id="rId36"/>
  </p:sldIdLst>
  <p:sldSz cx="9144000" cy="5143500" type="screen16x9"/>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schreurs" initials="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E8992"/>
    <a:srgbClr val="0C4C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15" autoAdjust="0"/>
    <p:restoredTop sz="87262" autoAdjust="0"/>
  </p:normalViewPr>
  <p:slideViewPr>
    <p:cSldViewPr>
      <p:cViewPr varScale="1">
        <p:scale>
          <a:sx n="100" d="100"/>
          <a:sy n="100" d="100"/>
        </p:scale>
        <p:origin x="528" y="9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5-09T15:31:11.833" idx="2">
    <p:pos x="5388" y="1242"/>
    <p:text>what does this actually mean?</p:text>
  </p:cm>
</p:cmLst>
</file>

<file path=ppt/diagrams/_rels/data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_rels/drawing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2DDD87-8B07-41B9-9549-FEF3158B34B5}" type="doc">
      <dgm:prSet loTypeId="urn:microsoft.com/office/officeart/2005/8/layout/equation2" loCatId="process" qsTypeId="urn:microsoft.com/office/officeart/2005/8/quickstyle/simple1" qsCatId="simple" csTypeId="urn:microsoft.com/office/officeart/2005/8/colors/accent1_2" csCatId="accent1" phldr="1"/>
      <dgm:spPr/>
    </dgm:pt>
    <dgm:pt modelId="{3997BED8-A932-44D9-B768-6B83B0E6110F}">
      <dgm:prSet phldrT="[Texte]"/>
      <dgm:spPr/>
      <dgm:t>
        <a:bodyPr/>
        <a:lstStyle/>
        <a:p>
          <a:r>
            <a:rPr lang="en-US" dirty="0" smtClean="0">
              <a:latin typeface="Open Sans Light" pitchFamily="34" charset="0"/>
              <a:ea typeface="Open Sans Light" pitchFamily="34" charset="0"/>
              <a:cs typeface="Open Sans Light" pitchFamily="34" charset="0"/>
            </a:rPr>
            <a:t>Research results</a:t>
          </a:r>
          <a:endParaRPr lang="en-US" dirty="0">
            <a:latin typeface="Open Sans Light" pitchFamily="34" charset="0"/>
            <a:ea typeface="Open Sans Light" pitchFamily="34" charset="0"/>
            <a:cs typeface="Open Sans Light" pitchFamily="34" charset="0"/>
          </a:endParaRPr>
        </a:p>
      </dgm:t>
    </dgm:pt>
    <dgm:pt modelId="{1C534EBF-F8E6-4038-A4A4-E8747D4B070C}" type="parTrans" cxnId="{8F2483FC-C134-45C7-8BFE-CA17A70E7408}">
      <dgm:prSet/>
      <dgm:spPr/>
      <dgm:t>
        <a:bodyPr/>
        <a:lstStyle/>
        <a:p>
          <a:endParaRPr lang="en-US"/>
        </a:p>
      </dgm:t>
    </dgm:pt>
    <dgm:pt modelId="{11D360EE-8D69-473C-A609-E49FA559A8E8}" type="sibTrans" cxnId="{8F2483FC-C134-45C7-8BFE-CA17A70E7408}">
      <dgm:prSet/>
      <dgm:spPr/>
      <dgm:t>
        <a:bodyPr/>
        <a:lstStyle/>
        <a:p>
          <a:endParaRPr lang="en-US"/>
        </a:p>
      </dgm:t>
    </dgm:pt>
    <dgm:pt modelId="{FF493D36-22F5-433E-AACD-8C2554FF4CF2}">
      <dgm:prSet phldrT="[Texte]"/>
      <dgm:spPr>
        <a:solidFill>
          <a:schemeClr val="accent3">
            <a:lumMod val="75000"/>
          </a:schemeClr>
        </a:solidFill>
      </dgm:spPr>
      <dgm:t>
        <a:bodyPr/>
        <a:lstStyle/>
        <a:p>
          <a:r>
            <a:rPr lang="en-US" b="1" dirty="0" smtClean="0">
              <a:latin typeface="Open Sans Light" pitchFamily="34" charset="0"/>
              <a:ea typeface="Open Sans Light" pitchFamily="34" charset="0"/>
              <a:cs typeface="Open Sans Light" pitchFamily="34" charset="0"/>
            </a:rPr>
            <a:t>Framework conditions</a:t>
          </a:r>
          <a:endParaRPr lang="en-US" b="1" dirty="0">
            <a:latin typeface="Open Sans Light" pitchFamily="34" charset="0"/>
            <a:ea typeface="Open Sans Light" pitchFamily="34" charset="0"/>
            <a:cs typeface="Open Sans Light" pitchFamily="34" charset="0"/>
          </a:endParaRPr>
        </a:p>
      </dgm:t>
    </dgm:pt>
    <dgm:pt modelId="{7FA61AED-ABBB-4612-ADA6-63AAD8DC2188}" type="parTrans" cxnId="{6D7373AE-D33D-4BBB-8CDF-3B16C8B868E8}">
      <dgm:prSet/>
      <dgm:spPr/>
      <dgm:t>
        <a:bodyPr/>
        <a:lstStyle/>
        <a:p>
          <a:endParaRPr lang="en-US"/>
        </a:p>
      </dgm:t>
    </dgm:pt>
    <dgm:pt modelId="{CADF288F-D963-49CB-A955-3B942CD819F8}" type="sibTrans" cxnId="{6D7373AE-D33D-4BBB-8CDF-3B16C8B868E8}">
      <dgm:prSet/>
      <dgm:spPr/>
      <dgm:t>
        <a:bodyPr/>
        <a:lstStyle/>
        <a:p>
          <a:endParaRPr lang="en-US"/>
        </a:p>
      </dgm:t>
    </dgm:pt>
    <dgm:pt modelId="{342EE8EC-75C4-455D-A4E0-82BE39E9EEF7}">
      <dgm:prSet phldrT="[Texte]"/>
      <dgm:spPr/>
      <dgm:t>
        <a:bodyPr/>
        <a:lstStyle/>
        <a:p>
          <a:r>
            <a:rPr lang="en-US" dirty="0" smtClean="0">
              <a:latin typeface="Open Sans Light" pitchFamily="34" charset="0"/>
              <a:ea typeface="Open Sans Light" pitchFamily="34" charset="0"/>
              <a:cs typeface="Open Sans Light" pitchFamily="34" charset="0"/>
            </a:rPr>
            <a:t>Innovation</a:t>
          </a:r>
          <a:endParaRPr lang="en-US" dirty="0">
            <a:latin typeface="Open Sans Light" pitchFamily="34" charset="0"/>
            <a:ea typeface="Open Sans Light" pitchFamily="34" charset="0"/>
            <a:cs typeface="Open Sans Light" pitchFamily="34" charset="0"/>
          </a:endParaRPr>
        </a:p>
      </dgm:t>
    </dgm:pt>
    <dgm:pt modelId="{3E393E9C-4543-418C-BBDC-C51585DE19B9}" type="parTrans" cxnId="{FDAF3A42-9FE8-4D90-A258-FDD192129D08}">
      <dgm:prSet/>
      <dgm:spPr/>
      <dgm:t>
        <a:bodyPr/>
        <a:lstStyle/>
        <a:p>
          <a:endParaRPr lang="en-US"/>
        </a:p>
      </dgm:t>
    </dgm:pt>
    <dgm:pt modelId="{FDAF6C71-CFD1-479A-A3C8-01236261ADB5}" type="sibTrans" cxnId="{FDAF3A42-9FE8-4D90-A258-FDD192129D08}">
      <dgm:prSet/>
      <dgm:spPr/>
      <dgm:t>
        <a:bodyPr/>
        <a:lstStyle/>
        <a:p>
          <a:endParaRPr lang="en-US"/>
        </a:p>
      </dgm:t>
    </dgm:pt>
    <dgm:pt modelId="{FC6A851C-179D-48A8-8D90-419CC77458C9}">
      <dgm:prSet phldrT="[Texte]"/>
      <dgm:spPr>
        <a:solidFill>
          <a:schemeClr val="accent3">
            <a:lumMod val="75000"/>
          </a:schemeClr>
        </a:solidFill>
      </dgm:spPr>
      <dgm:t>
        <a:bodyPr/>
        <a:lstStyle/>
        <a:p>
          <a:r>
            <a:rPr lang="en-US" dirty="0" smtClean="0">
              <a:latin typeface="Open Sans Light" pitchFamily="34" charset="0"/>
              <a:ea typeface="Open Sans Light" pitchFamily="34" charset="0"/>
              <a:cs typeface="Open Sans Light" pitchFamily="34" charset="0"/>
            </a:rPr>
            <a:t>Joint policy action plans</a:t>
          </a:r>
          <a:endParaRPr lang="en-US" dirty="0">
            <a:latin typeface="Open Sans Light" pitchFamily="34" charset="0"/>
            <a:ea typeface="Open Sans Light" pitchFamily="34" charset="0"/>
            <a:cs typeface="Open Sans Light" pitchFamily="34" charset="0"/>
          </a:endParaRPr>
        </a:p>
      </dgm:t>
    </dgm:pt>
    <dgm:pt modelId="{CFB8F2A4-2D4B-4665-A7BB-FBFB0B822708}" type="parTrans" cxnId="{949796F4-5D26-452D-BCC5-BDC5B39A5757}">
      <dgm:prSet/>
      <dgm:spPr/>
      <dgm:t>
        <a:bodyPr/>
        <a:lstStyle/>
        <a:p>
          <a:endParaRPr lang="en-US"/>
        </a:p>
      </dgm:t>
    </dgm:pt>
    <dgm:pt modelId="{0AB45CEE-3424-4284-98F2-849F2418152A}" type="sibTrans" cxnId="{949796F4-5D26-452D-BCC5-BDC5B39A5757}">
      <dgm:prSet/>
      <dgm:spPr/>
      <dgm:t>
        <a:bodyPr/>
        <a:lstStyle/>
        <a:p>
          <a:endParaRPr lang="en-US"/>
        </a:p>
      </dgm:t>
    </dgm:pt>
    <dgm:pt modelId="{6710E3B0-416C-4262-9C6F-36D627443E46}">
      <dgm:prSet phldrT="[Texte]"/>
      <dgm:spPr>
        <a:solidFill>
          <a:schemeClr val="accent3">
            <a:lumMod val="75000"/>
          </a:schemeClr>
        </a:solidFill>
      </dgm:spPr>
      <dgm:t>
        <a:bodyPr/>
        <a:lstStyle/>
        <a:p>
          <a:r>
            <a:rPr lang="en-US" dirty="0" smtClean="0">
              <a:latin typeface="Open Sans Light" pitchFamily="34" charset="0"/>
              <a:ea typeface="Open Sans Light" pitchFamily="34" charset="0"/>
              <a:cs typeface="Open Sans Light" pitchFamily="34" charset="0"/>
            </a:rPr>
            <a:t>Joint structures</a:t>
          </a:r>
          <a:endParaRPr lang="en-US" dirty="0">
            <a:latin typeface="Open Sans Light" pitchFamily="34" charset="0"/>
            <a:ea typeface="Open Sans Light" pitchFamily="34" charset="0"/>
            <a:cs typeface="Open Sans Light" pitchFamily="34" charset="0"/>
          </a:endParaRPr>
        </a:p>
      </dgm:t>
    </dgm:pt>
    <dgm:pt modelId="{C7F21E9F-E130-4B61-A508-CFF47E883F32}" type="parTrans" cxnId="{AD85D2B7-67C6-484E-BD9D-6E68536A61E8}">
      <dgm:prSet/>
      <dgm:spPr/>
      <dgm:t>
        <a:bodyPr/>
        <a:lstStyle/>
        <a:p>
          <a:endParaRPr lang="en-US"/>
        </a:p>
      </dgm:t>
    </dgm:pt>
    <dgm:pt modelId="{21B1F09B-FEF7-4C2E-882F-061E09CC38E5}" type="sibTrans" cxnId="{AD85D2B7-67C6-484E-BD9D-6E68536A61E8}">
      <dgm:prSet/>
      <dgm:spPr/>
      <dgm:t>
        <a:bodyPr/>
        <a:lstStyle/>
        <a:p>
          <a:endParaRPr lang="en-US"/>
        </a:p>
      </dgm:t>
    </dgm:pt>
    <dgm:pt modelId="{2192F8A3-562F-46E5-A8B9-BD6383748B4D}">
      <dgm:prSet phldrT="[Texte]"/>
      <dgm:spPr>
        <a:solidFill>
          <a:schemeClr val="accent3">
            <a:lumMod val="75000"/>
          </a:schemeClr>
        </a:solidFill>
      </dgm:spPr>
      <dgm:t>
        <a:bodyPr/>
        <a:lstStyle/>
        <a:p>
          <a:r>
            <a:rPr lang="en-US" dirty="0" smtClean="0">
              <a:latin typeface="Open Sans Light" pitchFamily="34" charset="0"/>
              <a:ea typeface="Open Sans Light" pitchFamily="34" charset="0"/>
              <a:cs typeface="Open Sans Light" pitchFamily="34" charset="0"/>
            </a:rPr>
            <a:t>Networks</a:t>
          </a:r>
          <a:endParaRPr lang="en-US" dirty="0">
            <a:latin typeface="Open Sans Light" pitchFamily="34" charset="0"/>
            <a:ea typeface="Open Sans Light" pitchFamily="34" charset="0"/>
            <a:cs typeface="Open Sans Light" pitchFamily="34" charset="0"/>
          </a:endParaRPr>
        </a:p>
      </dgm:t>
    </dgm:pt>
    <dgm:pt modelId="{953823C3-8C32-4D9D-86D1-A8BB07B0D161}" type="parTrans" cxnId="{ABDB534E-4EE4-48D1-8708-B6DC90881835}">
      <dgm:prSet/>
      <dgm:spPr/>
      <dgm:t>
        <a:bodyPr/>
        <a:lstStyle/>
        <a:p>
          <a:endParaRPr lang="en-US"/>
        </a:p>
      </dgm:t>
    </dgm:pt>
    <dgm:pt modelId="{DCC9C17F-18E3-4C08-9639-747C1432D629}" type="sibTrans" cxnId="{ABDB534E-4EE4-48D1-8708-B6DC90881835}">
      <dgm:prSet/>
      <dgm:spPr/>
      <dgm:t>
        <a:bodyPr/>
        <a:lstStyle/>
        <a:p>
          <a:endParaRPr lang="en-US"/>
        </a:p>
      </dgm:t>
    </dgm:pt>
    <dgm:pt modelId="{1C316AF8-F674-4B87-9B6B-EE9CAAFAD68B}">
      <dgm:prSet phldrT="[Texte]"/>
      <dgm:spPr/>
      <dgm:t>
        <a:bodyPr/>
        <a:lstStyle/>
        <a:p>
          <a:r>
            <a:rPr lang="en-US" dirty="0" smtClean="0">
              <a:latin typeface="Open Sans Light" pitchFamily="34" charset="0"/>
              <a:ea typeface="Open Sans Light" pitchFamily="34" charset="0"/>
              <a:cs typeface="Open Sans Light" pitchFamily="34" charset="0"/>
            </a:rPr>
            <a:t>Products</a:t>
          </a:r>
          <a:endParaRPr lang="en-US" dirty="0">
            <a:latin typeface="Open Sans Light" pitchFamily="34" charset="0"/>
            <a:ea typeface="Open Sans Light" pitchFamily="34" charset="0"/>
            <a:cs typeface="Open Sans Light" pitchFamily="34" charset="0"/>
          </a:endParaRPr>
        </a:p>
      </dgm:t>
    </dgm:pt>
    <dgm:pt modelId="{8599F17F-FFED-41D2-B5E8-BF7E72017351}" type="parTrans" cxnId="{788C9303-56DB-4D30-B84F-4AF1006E0677}">
      <dgm:prSet/>
      <dgm:spPr/>
      <dgm:t>
        <a:bodyPr/>
        <a:lstStyle/>
        <a:p>
          <a:endParaRPr lang="en-US"/>
        </a:p>
      </dgm:t>
    </dgm:pt>
    <dgm:pt modelId="{F87A3CBD-4198-470B-B2DB-B448F3112783}" type="sibTrans" cxnId="{788C9303-56DB-4D30-B84F-4AF1006E0677}">
      <dgm:prSet/>
      <dgm:spPr/>
      <dgm:t>
        <a:bodyPr/>
        <a:lstStyle/>
        <a:p>
          <a:endParaRPr lang="en-US"/>
        </a:p>
      </dgm:t>
    </dgm:pt>
    <dgm:pt modelId="{EC894E40-CB7D-4614-B336-CD651E998EDA}">
      <dgm:prSet phldrT="[Texte]"/>
      <dgm:spPr/>
      <dgm:t>
        <a:bodyPr/>
        <a:lstStyle/>
        <a:p>
          <a:r>
            <a:rPr lang="en-US" dirty="0" smtClean="0">
              <a:latin typeface="Open Sans Light" pitchFamily="34" charset="0"/>
              <a:ea typeface="Open Sans Light" pitchFamily="34" charset="0"/>
              <a:cs typeface="Open Sans Light" pitchFamily="34" charset="0"/>
            </a:rPr>
            <a:t>Services</a:t>
          </a:r>
          <a:endParaRPr lang="en-US" dirty="0">
            <a:latin typeface="Open Sans Light" pitchFamily="34" charset="0"/>
            <a:ea typeface="Open Sans Light" pitchFamily="34" charset="0"/>
            <a:cs typeface="Open Sans Light" pitchFamily="34" charset="0"/>
          </a:endParaRPr>
        </a:p>
      </dgm:t>
    </dgm:pt>
    <dgm:pt modelId="{84038D8E-C9DE-4B66-9B46-495E3CB8A77F}" type="parTrans" cxnId="{5BA06AD9-2905-49EA-973C-D7E5945DFD1A}">
      <dgm:prSet/>
      <dgm:spPr/>
      <dgm:t>
        <a:bodyPr/>
        <a:lstStyle/>
        <a:p>
          <a:endParaRPr lang="en-US"/>
        </a:p>
      </dgm:t>
    </dgm:pt>
    <dgm:pt modelId="{1F6E7F84-0E41-409A-82AC-440226F64C90}" type="sibTrans" cxnId="{5BA06AD9-2905-49EA-973C-D7E5945DFD1A}">
      <dgm:prSet/>
      <dgm:spPr/>
      <dgm:t>
        <a:bodyPr/>
        <a:lstStyle/>
        <a:p>
          <a:endParaRPr lang="en-US"/>
        </a:p>
      </dgm:t>
    </dgm:pt>
    <dgm:pt modelId="{050408D4-C207-41D8-8822-0EF1AC75606D}">
      <dgm:prSet phldrT="[Texte]"/>
      <dgm:spPr/>
      <dgm:t>
        <a:bodyPr/>
        <a:lstStyle/>
        <a:p>
          <a:endParaRPr lang="en-US" dirty="0">
            <a:latin typeface="Open Sans Light" pitchFamily="34" charset="0"/>
            <a:ea typeface="Open Sans Light" pitchFamily="34" charset="0"/>
            <a:cs typeface="Open Sans Light" pitchFamily="34" charset="0"/>
          </a:endParaRPr>
        </a:p>
      </dgm:t>
    </dgm:pt>
    <dgm:pt modelId="{A7ADAF5D-5539-42F8-B434-99B4317E7DE6}" type="parTrans" cxnId="{11186F81-8790-4C56-892E-2FD6B74E58B9}">
      <dgm:prSet/>
      <dgm:spPr/>
      <dgm:t>
        <a:bodyPr/>
        <a:lstStyle/>
        <a:p>
          <a:endParaRPr lang="en-US"/>
        </a:p>
      </dgm:t>
    </dgm:pt>
    <dgm:pt modelId="{C20D02D0-929C-442C-9F62-7CF97159DA45}" type="sibTrans" cxnId="{11186F81-8790-4C56-892E-2FD6B74E58B9}">
      <dgm:prSet/>
      <dgm:spPr/>
      <dgm:t>
        <a:bodyPr/>
        <a:lstStyle/>
        <a:p>
          <a:endParaRPr lang="en-US"/>
        </a:p>
      </dgm:t>
    </dgm:pt>
    <dgm:pt modelId="{7840B547-D8C3-48F3-9DDA-935BFC0410F8}">
      <dgm:prSet phldrT="[Texte]"/>
      <dgm:spPr/>
      <dgm:t>
        <a:bodyPr/>
        <a:lstStyle/>
        <a:p>
          <a:r>
            <a:rPr lang="en-US" dirty="0" smtClean="0">
              <a:latin typeface="Open Sans Light" pitchFamily="34" charset="0"/>
              <a:ea typeface="Open Sans Light" pitchFamily="34" charset="0"/>
              <a:cs typeface="Open Sans Light" pitchFamily="34" charset="0"/>
            </a:rPr>
            <a:t>Technologies</a:t>
          </a:r>
          <a:endParaRPr lang="en-US" dirty="0">
            <a:latin typeface="Open Sans Light" pitchFamily="34" charset="0"/>
            <a:ea typeface="Open Sans Light" pitchFamily="34" charset="0"/>
            <a:cs typeface="Open Sans Light" pitchFamily="34" charset="0"/>
          </a:endParaRPr>
        </a:p>
      </dgm:t>
    </dgm:pt>
    <dgm:pt modelId="{B325DA25-AA83-4286-9E07-B9D0303A0000}" type="parTrans" cxnId="{7D7FBA02-E8ED-4FE1-B469-4421915C760E}">
      <dgm:prSet/>
      <dgm:spPr/>
      <dgm:t>
        <a:bodyPr/>
        <a:lstStyle/>
        <a:p>
          <a:endParaRPr lang="en-US"/>
        </a:p>
      </dgm:t>
    </dgm:pt>
    <dgm:pt modelId="{5C7170AB-E423-4E43-9527-76436DEC3035}" type="sibTrans" cxnId="{7D7FBA02-E8ED-4FE1-B469-4421915C760E}">
      <dgm:prSet/>
      <dgm:spPr/>
      <dgm:t>
        <a:bodyPr/>
        <a:lstStyle/>
        <a:p>
          <a:endParaRPr lang="en-US"/>
        </a:p>
      </dgm:t>
    </dgm:pt>
    <dgm:pt modelId="{A6F443B4-F9D2-4426-8A6D-8AD9D45E410F}" type="pres">
      <dgm:prSet presAssocID="{772DDD87-8B07-41B9-9549-FEF3158B34B5}" presName="Name0" presStyleCnt="0">
        <dgm:presLayoutVars>
          <dgm:dir/>
          <dgm:resizeHandles val="exact"/>
        </dgm:presLayoutVars>
      </dgm:prSet>
      <dgm:spPr/>
    </dgm:pt>
    <dgm:pt modelId="{9FDDABB8-495A-4E9B-971B-1F7C10A60E63}" type="pres">
      <dgm:prSet presAssocID="{772DDD87-8B07-41B9-9549-FEF3158B34B5}" presName="vNodes" presStyleCnt="0"/>
      <dgm:spPr/>
    </dgm:pt>
    <dgm:pt modelId="{B0C80F8F-A1C0-46A0-B851-938B538343FE}" type="pres">
      <dgm:prSet presAssocID="{3997BED8-A932-44D9-B768-6B83B0E6110F}" presName="node" presStyleLbl="node1" presStyleIdx="0" presStyleCnt="3">
        <dgm:presLayoutVars>
          <dgm:bulletEnabled val="1"/>
        </dgm:presLayoutVars>
      </dgm:prSet>
      <dgm:spPr/>
      <dgm:t>
        <a:bodyPr/>
        <a:lstStyle/>
        <a:p>
          <a:endParaRPr lang="en-US"/>
        </a:p>
      </dgm:t>
    </dgm:pt>
    <dgm:pt modelId="{3E5012E5-FEC4-4779-B2C4-980CC9737E49}" type="pres">
      <dgm:prSet presAssocID="{11D360EE-8D69-473C-A609-E49FA559A8E8}" presName="spacerT" presStyleCnt="0"/>
      <dgm:spPr/>
    </dgm:pt>
    <dgm:pt modelId="{7CAEAE66-B751-443D-8DB1-17F0E37DA784}" type="pres">
      <dgm:prSet presAssocID="{11D360EE-8D69-473C-A609-E49FA559A8E8}" presName="sibTrans" presStyleLbl="sibTrans2D1" presStyleIdx="0" presStyleCnt="2"/>
      <dgm:spPr/>
      <dgm:t>
        <a:bodyPr/>
        <a:lstStyle/>
        <a:p>
          <a:endParaRPr lang="en-US"/>
        </a:p>
      </dgm:t>
    </dgm:pt>
    <dgm:pt modelId="{78B2AF6E-6410-4100-BA66-6AABC691A9B2}" type="pres">
      <dgm:prSet presAssocID="{11D360EE-8D69-473C-A609-E49FA559A8E8}" presName="spacerB" presStyleCnt="0"/>
      <dgm:spPr/>
    </dgm:pt>
    <dgm:pt modelId="{C8F1CE8A-673E-43BC-8008-07BCD84AD017}" type="pres">
      <dgm:prSet presAssocID="{FF493D36-22F5-433E-AACD-8C2554FF4CF2}" presName="node" presStyleLbl="node1" presStyleIdx="1" presStyleCnt="3" custScaleX="238999" custScaleY="140563">
        <dgm:presLayoutVars>
          <dgm:bulletEnabled val="1"/>
        </dgm:presLayoutVars>
      </dgm:prSet>
      <dgm:spPr/>
      <dgm:t>
        <a:bodyPr/>
        <a:lstStyle/>
        <a:p>
          <a:endParaRPr lang="en-US"/>
        </a:p>
      </dgm:t>
    </dgm:pt>
    <dgm:pt modelId="{702B7420-536A-40C2-8FFC-7746775B7B76}" type="pres">
      <dgm:prSet presAssocID="{772DDD87-8B07-41B9-9549-FEF3158B34B5}" presName="sibTransLast" presStyleLbl="sibTrans2D1" presStyleIdx="1" presStyleCnt="2"/>
      <dgm:spPr/>
      <dgm:t>
        <a:bodyPr/>
        <a:lstStyle/>
        <a:p>
          <a:endParaRPr lang="en-US"/>
        </a:p>
      </dgm:t>
    </dgm:pt>
    <dgm:pt modelId="{BE64B796-D7C0-49CF-B4D0-3AD81F6381EA}" type="pres">
      <dgm:prSet presAssocID="{772DDD87-8B07-41B9-9549-FEF3158B34B5}" presName="connectorText" presStyleLbl="sibTrans2D1" presStyleIdx="1" presStyleCnt="2"/>
      <dgm:spPr/>
      <dgm:t>
        <a:bodyPr/>
        <a:lstStyle/>
        <a:p>
          <a:endParaRPr lang="en-US"/>
        </a:p>
      </dgm:t>
    </dgm:pt>
    <dgm:pt modelId="{37992BDC-0782-4934-86E9-76CF4C23DBA7}" type="pres">
      <dgm:prSet presAssocID="{772DDD87-8B07-41B9-9549-FEF3158B34B5}" presName="lastNode" presStyleLbl="node1" presStyleIdx="2" presStyleCnt="3">
        <dgm:presLayoutVars>
          <dgm:bulletEnabled val="1"/>
        </dgm:presLayoutVars>
      </dgm:prSet>
      <dgm:spPr/>
      <dgm:t>
        <a:bodyPr/>
        <a:lstStyle/>
        <a:p>
          <a:endParaRPr lang="en-US"/>
        </a:p>
      </dgm:t>
    </dgm:pt>
  </dgm:ptLst>
  <dgm:cxnLst>
    <dgm:cxn modelId="{FDAF3A42-9FE8-4D90-A258-FDD192129D08}" srcId="{772DDD87-8B07-41B9-9549-FEF3158B34B5}" destId="{342EE8EC-75C4-455D-A4E0-82BE39E9EEF7}" srcOrd="2" destOrd="0" parTransId="{3E393E9C-4543-418C-BBDC-C51585DE19B9}" sibTransId="{FDAF6C71-CFD1-479A-A3C8-01236261ADB5}"/>
    <dgm:cxn modelId="{231272B5-1C6C-4A20-B89E-AC6F611DAACF}" type="presOf" srcId="{CADF288F-D963-49CB-A955-3B942CD819F8}" destId="{BE64B796-D7C0-49CF-B4D0-3AD81F6381EA}" srcOrd="1" destOrd="0" presId="urn:microsoft.com/office/officeart/2005/8/layout/equation2"/>
    <dgm:cxn modelId="{5BA06AD9-2905-49EA-973C-D7E5945DFD1A}" srcId="{342EE8EC-75C4-455D-A4E0-82BE39E9EEF7}" destId="{EC894E40-CB7D-4614-B336-CD651E998EDA}" srcOrd="2" destOrd="0" parTransId="{84038D8E-C9DE-4B66-9B46-495E3CB8A77F}" sibTransId="{1F6E7F84-0E41-409A-82AC-440226F64C90}"/>
    <dgm:cxn modelId="{89C76C03-8FB9-4158-96D4-6893C39E0E63}" type="presOf" srcId="{2192F8A3-562F-46E5-A8B9-BD6383748B4D}" destId="{C8F1CE8A-673E-43BC-8008-07BCD84AD017}" srcOrd="0" destOrd="3" presId="urn:microsoft.com/office/officeart/2005/8/layout/equation2"/>
    <dgm:cxn modelId="{7D1A99D9-2A52-4E87-9E15-B21C42286E0A}" type="presOf" srcId="{EC894E40-CB7D-4614-B336-CD651E998EDA}" destId="{37992BDC-0782-4934-86E9-76CF4C23DBA7}" srcOrd="0" destOrd="3" presId="urn:microsoft.com/office/officeart/2005/8/layout/equation2"/>
    <dgm:cxn modelId="{9C38FC46-E8B4-4EE6-A8D8-AC8B5B76ED7F}" type="presOf" srcId="{050408D4-C207-41D8-8822-0EF1AC75606D}" destId="{37992BDC-0782-4934-86E9-76CF4C23DBA7}" srcOrd="0" destOrd="4" presId="urn:microsoft.com/office/officeart/2005/8/layout/equation2"/>
    <dgm:cxn modelId="{6D7373AE-D33D-4BBB-8CDF-3B16C8B868E8}" srcId="{772DDD87-8B07-41B9-9549-FEF3158B34B5}" destId="{FF493D36-22F5-433E-AACD-8C2554FF4CF2}" srcOrd="1" destOrd="0" parTransId="{7FA61AED-ABBB-4612-ADA6-63AAD8DC2188}" sibTransId="{CADF288F-D963-49CB-A955-3B942CD819F8}"/>
    <dgm:cxn modelId="{949796F4-5D26-452D-BCC5-BDC5B39A5757}" srcId="{FF493D36-22F5-433E-AACD-8C2554FF4CF2}" destId="{FC6A851C-179D-48A8-8D90-419CC77458C9}" srcOrd="0" destOrd="0" parTransId="{CFB8F2A4-2D4B-4665-A7BB-FBFB0B822708}" sibTransId="{0AB45CEE-3424-4284-98F2-849F2418152A}"/>
    <dgm:cxn modelId="{1BEF9122-5EB8-4AB8-A8AC-C5E7575BBCAA}" type="presOf" srcId="{FF493D36-22F5-433E-AACD-8C2554FF4CF2}" destId="{C8F1CE8A-673E-43BC-8008-07BCD84AD017}" srcOrd="0" destOrd="0" presId="urn:microsoft.com/office/officeart/2005/8/layout/equation2"/>
    <dgm:cxn modelId="{50AF5524-7B9C-4290-ADAA-678786022DB4}" type="presOf" srcId="{FC6A851C-179D-48A8-8D90-419CC77458C9}" destId="{C8F1CE8A-673E-43BC-8008-07BCD84AD017}" srcOrd="0" destOrd="1" presId="urn:microsoft.com/office/officeart/2005/8/layout/equation2"/>
    <dgm:cxn modelId="{46C732B3-F0B4-423C-8E34-FFDD91D9F203}" type="presOf" srcId="{772DDD87-8B07-41B9-9549-FEF3158B34B5}" destId="{A6F443B4-F9D2-4426-8A6D-8AD9D45E410F}" srcOrd="0" destOrd="0" presId="urn:microsoft.com/office/officeart/2005/8/layout/equation2"/>
    <dgm:cxn modelId="{ABDB534E-4EE4-48D1-8708-B6DC90881835}" srcId="{FF493D36-22F5-433E-AACD-8C2554FF4CF2}" destId="{2192F8A3-562F-46E5-A8B9-BD6383748B4D}" srcOrd="2" destOrd="0" parTransId="{953823C3-8C32-4D9D-86D1-A8BB07B0D161}" sibTransId="{DCC9C17F-18E3-4C08-9639-747C1432D629}"/>
    <dgm:cxn modelId="{8F2483FC-C134-45C7-8BFE-CA17A70E7408}" srcId="{772DDD87-8B07-41B9-9549-FEF3158B34B5}" destId="{3997BED8-A932-44D9-B768-6B83B0E6110F}" srcOrd="0" destOrd="0" parTransId="{1C534EBF-F8E6-4038-A4A4-E8747D4B070C}" sibTransId="{11D360EE-8D69-473C-A609-E49FA559A8E8}"/>
    <dgm:cxn modelId="{09E8F95E-076C-4841-BE6B-B97A6C0C5E1B}" type="presOf" srcId="{11D360EE-8D69-473C-A609-E49FA559A8E8}" destId="{7CAEAE66-B751-443D-8DB1-17F0E37DA784}" srcOrd="0" destOrd="0" presId="urn:microsoft.com/office/officeart/2005/8/layout/equation2"/>
    <dgm:cxn modelId="{C396967A-707B-4B44-8856-9CBFDEB0C79B}" type="presOf" srcId="{CADF288F-D963-49CB-A955-3B942CD819F8}" destId="{702B7420-536A-40C2-8FFC-7746775B7B76}" srcOrd="0" destOrd="0" presId="urn:microsoft.com/office/officeart/2005/8/layout/equation2"/>
    <dgm:cxn modelId="{960AED6D-CEBB-4DCA-99A0-C716E61E8A5A}" type="presOf" srcId="{7840B547-D8C3-48F3-9DDA-935BFC0410F8}" destId="{37992BDC-0782-4934-86E9-76CF4C23DBA7}" srcOrd="0" destOrd="1" presId="urn:microsoft.com/office/officeart/2005/8/layout/equation2"/>
    <dgm:cxn modelId="{0ECE5BB6-1125-422A-8FCE-BAC5997CFEB5}" type="presOf" srcId="{1C316AF8-F674-4B87-9B6B-EE9CAAFAD68B}" destId="{37992BDC-0782-4934-86E9-76CF4C23DBA7}" srcOrd="0" destOrd="2" presId="urn:microsoft.com/office/officeart/2005/8/layout/equation2"/>
    <dgm:cxn modelId="{34584DF5-C9C3-4F79-9739-9F2D750ABA0E}" type="presOf" srcId="{3997BED8-A932-44D9-B768-6B83B0E6110F}" destId="{B0C80F8F-A1C0-46A0-B851-938B538343FE}" srcOrd="0" destOrd="0" presId="urn:microsoft.com/office/officeart/2005/8/layout/equation2"/>
    <dgm:cxn modelId="{AD85D2B7-67C6-484E-BD9D-6E68536A61E8}" srcId="{FF493D36-22F5-433E-AACD-8C2554FF4CF2}" destId="{6710E3B0-416C-4262-9C6F-36D627443E46}" srcOrd="1" destOrd="0" parTransId="{C7F21E9F-E130-4B61-A508-CFF47E883F32}" sibTransId="{21B1F09B-FEF7-4C2E-882F-061E09CC38E5}"/>
    <dgm:cxn modelId="{1F3B5629-46B2-4A0D-9AAF-9790B71420BA}" type="presOf" srcId="{342EE8EC-75C4-455D-A4E0-82BE39E9EEF7}" destId="{37992BDC-0782-4934-86E9-76CF4C23DBA7}" srcOrd="0" destOrd="0" presId="urn:microsoft.com/office/officeart/2005/8/layout/equation2"/>
    <dgm:cxn modelId="{E16B3158-1F91-4EB8-8CF4-59A8CF2C7FDA}" type="presOf" srcId="{6710E3B0-416C-4262-9C6F-36D627443E46}" destId="{C8F1CE8A-673E-43BC-8008-07BCD84AD017}" srcOrd="0" destOrd="2" presId="urn:microsoft.com/office/officeart/2005/8/layout/equation2"/>
    <dgm:cxn modelId="{11186F81-8790-4C56-892E-2FD6B74E58B9}" srcId="{342EE8EC-75C4-455D-A4E0-82BE39E9EEF7}" destId="{050408D4-C207-41D8-8822-0EF1AC75606D}" srcOrd="3" destOrd="0" parTransId="{A7ADAF5D-5539-42F8-B434-99B4317E7DE6}" sibTransId="{C20D02D0-929C-442C-9F62-7CF97159DA45}"/>
    <dgm:cxn modelId="{788C9303-56DB-4D30-B84F-4AF1006E0677}" srcId="{342EE8EC-75C4-455D-A4E0-82BE39E9EEF7}" destId="{1C316AF8-F674-4B87-9B6B-EE9CAAFAD68B}" srcOrd="1" destOrd="0" parTransId="{8599F17F-FFED-41D2-B5E8-BF7E72017351}" sibTransId="{F87A3CBD-4198-470B-B2DB-B448F3112783}"/>
    <dgm:cxn modelId="{7D7FBA02-E8ED-4FE1-B469-4421915C760E}" srcId="{342EE8EC-75C4-455D-A4E0-82BE39E9EEF7}" destId="{7840B547-D8C3-48F3-9DDA-935BFC0410F8}" srcOrd="0" destOrd="0" parTransId="{B325DA25-AA83-4286-9E07-B9D0303A0000}" sibTransId="{5C7170AB-E423-4E43-9527-76436DEC3035}"/>
    <dgm:cxn modelId="{4CC0D2D1-23C2-4143-8F27-3B1645D65460}" type="presParOf" srcId="{A6F443B4-F9D2-4426-8A6D-8AD9D45E410F}" destId="{9FDDABB8-495A-4E9B-971B-1F7C10A60E63}" srcOrd="0" destOrd="0" presId="urn:microsoft.com/office/officeart/2005/8/layout/equation2"/>
    <dgm:cxn modelId="{D0DB6E31-C602-48E9-946C-DEE96EFECA54}" type="presParOf" srcId="{9FDDABB8-495A-4E9B-971B-1F7C10A60E63}" destId="{B0C80F8F-A1C0-46A0-B851-938B538343FE}" srcOrd="0" destOrd="0" presId="urn:microsoft.com/office/officeart/2005/8/layout/equation2"/>
    <dgm:cxn modelId="{5D6DCC0A-201D-480A-A22B-49447E44F852}" type="presParOf" srcId="{9FDDABB8-495A-4E9B-971B-1F7C10A60E63}" destId="{3E5012E5-FEC4-4779-B2C4-980CC9737E49}" srcOrd="1" destOrd="0" presId="urn:microsoft.com/office/officeart/2005/8/layout/equation2"/>
    <dgm:cxn modelId="{D2207188-26E1-45A9-9F25-CC61B77937CA}" type="presParOf" srcId="{9FDDABB8-495A-4E9B-971B-1F7C10A60E63}" destId="{7CAEAE66-B751-443D-8DB1-17F0E37DA784}" srcOrd="2" destOrd="0" presId="urn:microsoft.com/office/officeart/2005/8/layout/equation2"/>
    <dgm:cxn modelId="{D36C36A2-3A27-43A9-9E6D-04C5AC84EFF9}" type="presParOf" srcId="{9FDDABB8-495A-4E9B-971B-1F7C10A60E63}" destId="{78B2AF6E-6410-4100-BA66-6AABC691A9B2}" srcOrd="3" destOrd="0" presId="urn:microsoft.com/office/officeart/2005/8/layout/equation2"/>
    <dgm:cxn modelId="{21493C37-F6F2-417A-9DA7-48704BA491D2}" type="presParOf" srcId="{9FDDABB8-495A-4E9B-971B-1F7C10A60E63}" destId="{C8F1CE8A-673E-43BC-8008-07BCD84AD017}" srcOrd="4" destOrd="0" presId="urn:microsoft.com/office/officeart/2005/8/layout/equation2"/>
    <dgm:cxn modelId="{747161A8-C80E-4EE9-8DDC-3B14EF2AB1A4}" type="presParOf" srcId="{A6F443B4-F9D2-4426-8A6D-8AD9D45E410F}" destId="{702B7420-536A-40C2-8FFC-7746775B7B76}" srcOrd="1" destOrd="0" presId="urn:microsoft.com/office/officeart/2005/8/layout/equation2"/>
    <dgm:cxn modelId="{392B9A53-ED01-47BC-A3D1-45E73CF7A29A}" type="presParOf" srcId="{702B7420-536A-40C2-8FFC-7746775B7B76}" destId="{BE64B796-D7C0-49CF-B4D0-3AD81F6381EA}" srcOrd="0" destOrd="0" presId="urn:microsoft.com/office/officeart/2005/8/layout/equation2"/>
    <dgm:cxn modelId="{13EF32B4-016A-43F3-9F00-1C0EC2747705}" type="presParOf" srcId="{A6F443B4-F9D2-4426-8A6D-8AD9D45E410F}" destId="{37992BDC-0782-4934-86E9-76CF4C23DBA7}"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66FE8C-D86B-4ED1-BF6A-D0668DD9B3A4}" type="doc">
      <dgm:prSet loTypeId="urn:microsoft.com/office/officeart/2005/8/layout/hList7" loCatId="relationship" qsTypeId="urn:microsoft.com/office/officeart/2005/8/quickstyle/simple1" qsCatId="simple" csTypeId="urn:microsoft.com/office/officeart/2005/8/colors/accent1_2" csCatId="accent1" phldr="1"/>
      <dgm:spPr/>
    </dgm:pt>
    <dgm:pt modelId="{41174C61-99A0-497E-ABB9-142FB2F1F5EA}">
      <dgm:prSet phldrT="[Texte]"/>
      <dgm:spPr/>
      <dgm:t>
        <a:bodyPr/>
        <a:lstStyle/>
        <a:p>
          <a:r>
            <a:rPr lang="en-US" dirty="0" smtClean="0"/>
            <a:t>SO1.1</a:t>
          </a:r>
        </a:p>
        <a:p>
          <a:r>
            <a:rPr lang="en-US" dirty="0" smtClean="0"/>
            <a:t>Improve framework conditions for delivering innovation</a:t>
          </a:r>
          <a:endParaRPr lang="en-US" dirty="0"/>
        </a:p>
      </dgm:t>
    </dgm:pt>
    <dgm:pt modelId="{3CD8E58E-9873-4BDC-9CFE-697EE9BDD650}" type="parTrans" cxnId="{285D09B7-FCA5-4BEB-94A5-67C96FDB0A1A}">
      <dgm:prSet/>
      <dgm:spPr/>
    </dgm:pt>
    <dgm:pt modelId="{F5500066-FDC9-44E3-9EFD-3DCDDFAC7169}" type="sibTrans" cxnId="{285D09B7-FCA5-4BEB-94A5-67C96FDB0A1A}">
      <dgm:prSet/>
      <dgm:spPr/>
    </dgm:pt>
    <dgm:pt modelId="{0B0C1603-DF94-4584-8B79-F2156A7F5C2F}">
      <dgm:prSet phldrT="[Texte]"/>
      <dgm:spPr/>
      <dgm:t>
        <a:bodyPr/>
        <a:lstStyle/>
        <a:p>
          <a:r>
            <a:rPr lang="en-US" dirty="0" smtClean="0"/>
            <a:t>SO1.2</a:t>
          </a:r>
        </a:p>
        <a:p>
          <a:r>
            <a:rPr lang="en-US" dirty="0" smtClean="0"/>
            <a:t>Enhance the delivery of innovation</a:t>
          </a:r>
        </a:p>
      </dgm:t>
    </dgm:pt>
    <dgm:pt modelId="{0D97E207-C1D8-4EBE-A7B0-14B8C6415553}" type="parTrans" cxnId="{BA49F932-0229-4501-A5F1-B22B15654563}">
      <dgm:prSet/>
      <dgm:spPr/>
    </dgm:pt>
    <dgm:pt modelId="{BE2B5B83-CE89-4418-9A28-3A3E96FC5B40}" type="sibTrans" cxnId="{BA49F932-0229-4501-A5F1-B22B15654563}">
      <dgm:prSet/>
      <dgm:spPr/>
    </dgm:pt>
    <dgm:pt modelId="{427507A8-C497-4D9C-A6B4-55CCCCD6E2DE}">
      <dgm:prSet phldrT="[Texte]"/>
      <dgm:spPr/>
      <dgm:t>
        <a:bodyPr/>
        <a:lstStyle/>
        <a:p>
          <a:r>
            <a:rPr lang="en-US" dirty="0" smtClean="0"/>
            <a:t>SO2.1</a:t>
          </a:r>
        </a:p>
        <a:p>
          <a:r>
            <a:rPr lang="en-US" dirty="0" smtClean="0"/>
            <a:t>Increase the adoption of low-carbon technologies</a:t>
          </a:r>
        </a:p>
      </dgm:t>
    </dgm:pt>
    <dgm:pt modelId="{58785D74-EF09-47DF-850F-2122EE345DA5}" type="parTrans" cxnId="{05C6BE83-5CCB-4B11-8443-32449EF35E9E}">
      <dgm:prSet/>
      <dgm:spPr/>
    </dgm:pt>
    <dgm:pt modelId="{AB96F67E-8C14-45CC-A00E-DDE48DEAD82B}" type="sibTrans" cxnId="{05C6BE83-5CCB-4B11-8443-32449EF35E9E}">
      <dgm:prSet/>
      <dgm:spPr/>
    </dgm:pt>
    <dgm:pt modelId="{F5C48534-2B1F-47D7-B3F8-507CDC7A65D5}" type="pres">
      <dgm:prSet presAssocID="{6266FE8C-D86B-4ED1-BF6A-D0668DD9B3A4}" presName="Name0" presStyleCnt="0">
        <dgm:presLayoutVars>
          <dgm:dir/>
          <dgm:resizeHandles val="exact"/>
        </dgm:presLayoutVars>
      </dgm:prSet>
      <dgm:spPr/>
    </dgm:pt>
    <dgm:pt modelId="{B690B9DB-4759-4B9C-8AD6-FF0D23DCFB29}" type="pres">
      <dgm:prSet presAssocID="{6266FE8C-D86B-4ED1-BF6A-D0668DD9B3A4}" presName="fgShape" presStyleLbl="fgShp" presStyleIdx="0" presStyleCnt="1"/>
      <dgm:spPr/>
    </dgm:pt>
    <dgm:pt modelId="{DE4662B0-312C-42A4-ABA4-FDBC0831DE83}" type="pres">
      <dgm:prSet presAssocID="{6266FE8C-D86B-4ED1-BF6A-D0668DD9B3A4}" presName="linComp" presStyleCnt="0"/>
      <dgm:spPr/>
    </dgm:pt>
    <dgm:pt modelId="{1A4661E3-6174-435D-AD6C-5052AFF3D359}" type="pres">
      <dgm:prSet presAssocID="{41174C61-99A0-497E-ABB9-142FB2F1F5EA}" presName="compNode" presStyleCnt="0"/>
      <dgm:spPr/>
    </dgm:pt>
    <dgm:pt modelId="{0E5053A7-B99F-4244-8F43-3B0340AF9B65}" type="pres">
      <dgm:prSet presAssocID="{41174C61-99A0-497E-ABB9-142FB2F1F5EA}" presName="bkgdShape" presStyleLbl="node1" presStyleIdx="0" presStyleCnt="3" custLinFactNeighborX="-97514" custLinFactNeighborY="-46734"/>
      <dgm:spPr/>
      <dgm:t>
        <a:bodyPr/>
        <a:lstStyle/>
        <a:p>
          <a:endParaRPr lang="en-US"/>
        </a:p>
      </dgm:t>
    </dgm:pt>
    <dgm:pt modelId="{D5EE1634-38BF-4302-97E4-F959CF420842}" type="pres">
      <dgm:prSet presAssocID="{41174C61-99A0-497E-ABB9-142FB2F1F5EA}" presName="nodeTx" presStyleLbl="node1" presStyleIdx="0" presStyleCnt="3">
        <dgm:presLayoutVars>
          <dgm:bulletEnabled val="1"/>
        </dgm:presLayoutVars>
      </dgm:prSet>
      <dgm:spPr/>
      <dgm:t>
        <a:bodyPr/>
        <a:lstStyle/>
        <a:p>
          <a:endParaRPr lang="en-US"/>
        </a:p>
      </dgm:t>
    </dgm:pt>
    <dgm:pt modelId="{27152603-9E7A-4EC8-9C26-3ADDDC88F9FB}" type="pres">
      <dgm:prSet presAssocID="{41174C61-99A0-497E-ABB9-142FB2F1F5EA}" presName="invisiNode" presStyleLbl="node1" presStyleIdx="0" presStyleCnt="3"/>
      <dgm:spPr/>
    </dgm:pt>
    <dgm:pt modelId="{5C28A9C7-3089-4E99-B240-9085D92BA7DE}" type="pres">
      <dgm:prSet presAssocID="{41174C61-99A0-497E-ABB9-142FB2F1F5EA}" presName="imagNode" presStyleLbl="fgImgPlace1" presStyleIdx="0" presStyleCnt="3"/>
      <dgm:spPr>
        <a:blipFill rotWithShape="0">
          <a:blip xmlns:r="http://schemas.openxmlformats.org/officeDocument/2006/relationships" r:embed="rId1"/>
          <a:stretch>
            <a:fillRect/>
          </a:stretch>
        </a:blipFill>
      </dgm:spPr>
    </dgm:pt>
    <dgm:pt modelId="{48EB8DF1-7DAD-433A-AC0B-0EEC0F462539}" type="pres">
      <dgm:prSet presAssocID="{F5500066-FDC9-44E3-9EFD-3DCDDFAC7169}" presName="sibTrans" presStyleLbl="sibTrans2D1" presStyleIdx="0" presStyleCnt="0"/>
      <dgm:spPr/>
    </dgm:pt>
    <dgm:pt modelId="{4604D792-F127-449C-AF2F-D01B0B9F88A5}" type="pres">
      <dgm:prSet presAssocID="{0B0C1603-DF94-4584-8B79-F2156A7F5C2F}" presName="compNode" presStyleCnt="0"/>
      <dgm:spPr/>
    </dgm:pt>
    <dgm:pt modelId="{B25416D9-BD06-4E17-84A2-94ADA51E7D6C}" type="pres">
      <dgm:prSet presAssocID="{0B0C1603-DF94-4584-8B79-F2156A7F5C2F}" presName="bkgdShape" presStyleLbl="node1" presStyleIdx="1" presStyleCnt="3"/>
      <dgm:spPr/>
      <dgm:t>
        <a:bodyPr/>
        <a:lstStyle/>
        <a:p>
          <a:endParaRPr lang="en-US"/>
        </a:p>
      </dgm:t>
    </dgm:pt>
    <dgm:pt modelId="{61C6BE62-D79D-41F5-A866-9AD4569144F4}" type="pres">
      <dgm:prSet presAssocID="{0B0C1603-DF94-4584-8B79-F2156A7F5C2F}" presName="nodeTx" presStyleLbl="node1" presStyleIdx="1" presStyleCnt="3">
        <dgm:presLayoutVars>
          <dgm:bulletEnabled val="1"/>
        </dgm:presLayoutVars>
      </dgm:prSet>
      <dgm:spPr/>
      <dgm:t>
        <a:bodyPr/>
        <a:lstStyle/>
        <a:p>
          <a:endParaRPr lang="en-US"/>
        </a:p>
      </dgm:t>
    </dgm:pt>
    <dgm:pt modelId="{DC407FC0-97DD-402A-9420-83BBA60891A3}" type="pres">
      <dgm:prSet presAssocID="{0B0C1603-DF94-4584-8B79-F2156A7F5C2F}" presName="invisiNode" presStyleLbl="node1" presStyleIdx="1" presStyleCnt="3"/>
      <dgm:spPr/>
    </dgm:pt>
    <dgm:pt modelId="{406BA75C-FB97-4FE2-AFD8-7477FC94779D}" type="pres">
      <dgm:prSet presAssocID="{0B0C1603-DF94-4584-8B79-F2156A7F5C2F}" presName="imagNode" presStyleLbl="fgImgPlace1" presStyleIdx="1" presStyleCnt="3"/>
      <dgm:spPr>
        <a:blipFill rotWithShape="0">
          <a:blip xmlns:r="http://schemas.openxmlformats.org/officeDocument/2006/relationships" r:embed="rId2"/>
          <a:stretch>
            <a:fillRect/>
          </a:stretch>
        </a:blipFill>
      </dgm:spPr>
    </dgm:pt>
    <dgm:pt modelId="{28306D81-DFCD-4E04-A0B6-2EC008D638D4}" type="pres">
      <dgm:prSet presAssocID="{BE2B5B83-CE89-4418-9A28-3A3E96FC5B40}" presName="sibTrans" presStyleLbl="sibTrans2D1" presStyleIdx="0" presStyleCnt="0"/>
      <dgm:spPr/>
    </dgm:pt>
    <dgm:pt modelId="{B640E425-1B65-4A14-9856-2770DE82EF84}" type="pres">
      <dgm:prSet presAssocID="{427507A8-C497-4D9C-A6B4-55CCCCD6E2DE}" presName="compNode" presStyleCnt="0"/>
      <dgm:spPr/>
    </dgm:pt>
    <dgm:pt modelId="{ACD6401D-593E-414B-A5E6-7FC886080C10}" type="pres">
      <dgm:prSet presAssocID="{427507A8-C497-4D9C-A6B4-55CCCCD6E2DE}" presName="bkgdShape" presStyleLbl="node1" presStyleIdx="2" presStyleCnt="3"/>
      <dgm:spPr/>
      <dgm:t>
        <a:bodyPr/>
        <a:lstStyle/>
        <a:p>
          <a:endParaRPr lang="en-US"/>
        </a:p>
      </dgm:t>
    </dgm:pt>
    <dgm:pt modelId="{7941E697-AE1A-4C49-9CFE-A7954AFF03B0}" type="pres">
      <dgm:prSet presAssocID="{427507A8-C497-4D9C-A6B4-55CCCCD6E2DE}" presName="nodeTx" presStyleLbl="node1" presStyleIdx="2" presStyleCnt="3">
        <dgm:presLayoutVars>
          <dgm:bulletEnabled val="1"/>
        </dgm:presLayoutVars>
      </dgm:prSet>
      <dgm:spPr/>
      <dgm:t>
        <a:bodyPr/>
        <a:lstStyle/>
        <a:p>
          <a:endParaRPr lang="en-US"/>
        </a:p>
      </dgm:t>
    </dgm:pt>
    <dgm:pt modelId="{5DFD18BE-5F17-4A1A-BD46-367A0A278DFC}" type="pres">
      <dgm:prSet presAssocID="{427507A8-C497-4D9C-A6B4-55CCCCD6E2DE}" presName="invisiNode" presStyleLbl="node1" presStyleIdx="2" presStyleCnt="3"/>
      <dgm:spPr/>
    </dgm:pt>
    <dgm:pt modelId="{3812C2BB-647F-4679-957C-40044E91A543}" type="pres">
      <dgm:prSet presAssocID="{427507A8-C497-4D9C-A6B4-55CCCCD6E2DE}" presName="imagNode" presStyleLbl="fgImgPlace1" presStyleIdx="2" presStyleCnt="3"/>
      <dgm:spPr>
        <a:blipFill rotWithShape="0">
          <a:blip xmlns:r="http://schemas.openxmlformats.org/officeDocument/2006/relationships" r:embed="rId3"/>
          <a:stretch>
            <a:fillRect/>
          </a:stretch>
        </a:blipFill>
      </dgm:spPr>
    </dgm:pt>
  </dgm:ptLst>
  <dgm:cxnLst>
    <dgm:cxn modelId="{285D09B7-FCA5-4BEB-94A5-67C96FDB0A1A}" srcId="{6266FE8C-D86B-4ED1-BF6A-D0668DD9B3A4}" destId="{41174C61-99A0-497E-ABB9-142FB2F1F5EA}" srcOrd="0" destOrd="0" parTransId="{3CD8E58E-9873-4BDC-9CFE-697EE9BDD650}" sibTransId="{F5500066-FDC9-44E3-9EFD-3DCDDFAC7169}"/>
    <dgm:cxn modelId="{0AAF5647-C15C-4377-9E23-0AEC162C685D}" type="presOf" srcId="{427507A8-C497-4D9C-A6B4-55CCCCD6E2DE}" destId="{7941E697-AE1A-4C49-9CFE-A7954AFF03B0}" srcOrd="1" destOrd="0" presId="urn:microsoft.com/office/officeart/2005/8/layout/hList7"/>
    <dgm:cxn modelId="{7A09DA2E-CA8E-4616-BF6F-5381C97E0428}" type="presOf" srcId="{427507A8-C497-4D9C-A6B4-55CCCCD6E2DE}" destId="{ACD6401D-593E-414B-A5E6-7FC886080C10}" srcOrd="0" destOrd="0" presId="urn:microsoft.com/office/officeart/2005/8/layout/hList7"/>
    <dgm:cxn modelId="{4DC9B305-A8FB-4F69-B5AF-CEAC57E5257B}" type="presOf" srcId="{BE2B5B83-CE89-4418-9A28-3A3E96FC5B40}" destId="{28306D81-DFCD-4E04-A0B6-2EC008D638D4}" srcOrd="0" destOrd="0" presId="urn:microsoft.com/office/officeart/2005/8/layout/hList7"/>
    <dgm:cxn modelId="{845EC306-F7A0-4F5E-95A7-368B1DEC7F95}" type="presOf" srcId="{0B0C1603-DF94-4584-8B79-F2156A7F5C2F}" destId="{B25416D9-BD06-4E17-84A2-94ADA51E7D6C}" srcOrd="0" destOrd="0" presId="urn:microsoft.com/office/officeart/2005/8/layout/hList7"/>
    <dgm:cxn modelId="{E8F3F195-4EE1-4FB8-931D-E290A4675EAA}" type="presOf" srcId="{41174C61-99A0-497E-ABB9-142FB2F1F5EA}" destId="{D5EE1634-38BF-4302-97E4-F959CF420842}" srcOrd="1" destOrd="0" presId="urn:microsoft.com/office/officeart/2005/8/layout/hList7"/>
    <dgm:cxn modelId="{05C6BE83-5CCB-4B11-8443-32449EF35E9E}" srcId="{6266FE8C-D86B-4ED1-BF6A-D0668DD9B3A4}" destId="{427507A8-C497-4D9C-A6B4-55CCCCD6E2DE}" srcOrd="2" destOrd="0" parTransId="{58785D74-EF09-47DF-850F-2122EE345DA5}" sibTransId="{AB96F67E-8C14-45CC-A00E-DDE48DEAD82B}"/>
    <dgm:cxn modelId="{BA49F932-0229-4501-A5F1-B22B15654563}" srcId="{6266FE8C-D86B-4ED1-BF6A-D0668DD9B3A4}" destId="{0B0C1603-DF94-4584-8B79-F2156A7F5C2F}" srcOrd="1" destOrd="0" parTransId="{0D97E207-C1D8-4EBE-A7B0-14B8C6415553}" sibTransId="{BE2B5B83-CE89-4418-9A28-3A3E96FC5B40}"/>
    <dgm:cxn modelId="{C3A6FF96-B886-476D-BA16-2989D2481E8A}" type="presOf" srcId="{F5500066-FDC9-44E3-9EFD-3DCDDFAC7169}" destId="{48EB8DF1-7DAD-433A-AC0B-0EEC0F462539}" srcOrd="0" destOrd="0" presId="urn:microsoft.com/office/officeart/2005/8/layout/hList7"/>
    <dgm:cxn modelId="{ABFDACB0-970E-46F7-83D7-1BC858F6AE4C}" type="presOf" srcId="{0B0C1603-DF94-4584-8B79-F2156A7F5C2F}" destId="{61C6BE62-D79D-41F5-A866-9AD4569144F4}" srcOrd="1" destOrd="0" presId="urn:microsoft.com/office/officeart/2005/8/layout/hList7"/>
    <dgm:cxn modelId="{CA3AC992-A65A-45E9-8914-484E13177779}" type="presOf" srcId="{6266FE8C-D86B-4ED1-BF6A-D0668DD9B3A4}" destId="{F5C48534-2B1F-47D7-B3F8-507CDC7A65D5}" srcOrd="0" destOrd="0" presId="urn:microsoft.com/office/officeart/2005/8/layout/hList7"/>
    <dgm:cxn modelId="{19499B55-DBB6-48C1-B2C3-D68BF21A73E7}" type="presOf" srcId="{41174C61-99A0-497E-ABB9-142FB2F1F5EA}" destId="{0E5053A7-B99F-4244-8F43-3B0340AF9B65}" srcOrd="0" destOrd="0" presId="urn:microsoft.com/office/officeart/2005/8/layout/hList7"/>
    <dgm:cxn modelId="{9D99FE28-A54E-4C75-944C-61339056E9E1}" type="presParOf" srcId="{F5C48534-2B1F-47D7-B3F8-507CDC7A65D5}" destId="{B690B9DB-4759-4B9C-8AD6-FF0D23DCFB29}" srcOrd="0" destOrd="0" presId="urn:microsoft.com/office/officeart/2005/8/layout/hList7"/>
    <dgm:cxn modelId="{F35DDADC-F852-4A7E-853F-C4253A374AF3}" type="presParOf" srcId="{F5C48534-2B1F-47D7-B3F8-507CDC7A65D5}" destId="{DE4662B0-312C-42A4-ABA4-FDBC0831DE83}" srcOrd="1" destOrd="0" presId="urn:microsoft.com/office/officeart/2005/8/layout/hList7"/>
    <dgm:cxn modelId="{74B9CB26-6313-4373-8D2F-2E7F92AA4C9C}" type="presParOf" srcId="{DE4662B0-312C-42A4-ABA4-FDBC0831DE83}" destId="{1A4661E3-6174-435D-AD6C-5052AFF3D359}" srcOrd="0" destOrd="0" presId="urn:microsoft.com/office/officeart/2005/8/layout/hList7"/>
    <dgm:cxn modelId="{57C86B02-E3B0-4153-8BE6-21C9E45AB4DB}" type="presParOf" srcId="{1A4661E3-6174-435D-AD6C-5052AFF3D359}" destId="{0E5053A7-B99F-4244-8F43-3B0340AF9B65}" srcOrd="0" destOrd="0" presId="urn:microsoft.com/office/officeart/2005/8/layout/hList7"/>
    <dgm:cxn modelId="{74F5BF33-1A06-4B5A-9B01-C3E59AD2E8BF}" type="presParOf" srcId="{1A4661E3-6174-435D-AD6C-5052AFF3D359}" destId="{D5EE1634-38BF-4302-97E4-F959CF420842}" srcOrd="1" destOrd="0" presId="urn:microsoft.com/office/officeart/2005/8/layout/hList7"/>
    <dgm:cxn modelId="{7B895C19-EBC0-4CA3-B6EC-424407A62678}" type="presParOf" srcId="{1A4661E3-6174-435D-AD6C-5052AFF3D359}" destId="{27152603-9E7A-4EC8-9C26-3ADDDC88F9FB}" srcOrd="2" destOrd="0" presId="urn:microsoft.com/office/officeart/2005/8/layout/hList7"/>
    <dgm:cxn modelId="{883EFA90-F8B7-423B-B4E2-709EC545EF10}" type="presParOf" srcId="{1A4661E3-6174-435D-AD6C-5052AFF3D359}" destId="{5C28A9C7-3089-4E99-B240-9085D92BA7DE}" srcOrd="3" destOrd="0" presId="urn:microsoft.com/office/officeart/2005/8/layout/hList7"/>
    <dgm:cxn modelId="{B89FF2A9-D25F-481A-804E-54D086427D36}" type="presParOf" srcId="{DE4662B0-312C-42A4-ABA4-FDBC0831DE83}" destId="{48EB8DF1-7DAD-433A-AC0B-0EEC0F462539}" srcOrd="1" destOrd="0" presId="urn:microsoft.com/office/officeart/2005/8/layout/hList7"/>
    <dgm:cxn modelId="{5F3432B5-8501-4E55-884E-812D8CC99273}" type="presParOf" srcId="{DE4662B0-312C-42A4-ABA4-FDBC0831DE83}" destId="{4604D792-F127-449C-AF2F-D01B0B9F88A5}" srcOrd="2" destOrd="0" presId="urn:microsoft.com/office/officeart/2005/8/layout/hList7"/>
    <dgm:cxn modelId="{C7C5DE0F-1D02-4077-93F6-C845666F86AC}" type="presParOf" srcId="{4604D792-F127-449C-AF2F-D01B0B9F88A5}" destId="{B25416D9-BD06-4E17-84A2-94ADA51E7D6C}" srcOrd="0" destOrd="0" presId="urn:microsoft.com/office/officeart/2005/8/layout/hList7"/>
    <dgm:cxn modelId="{F66DC980-F091-4ED0-AE7B-EE947DA4B663}" type="presParOf" srcId="{4604D792-F127-449C-AF2F-D01B0B9F88A5}" destId="{61C6BE62-D79D-41F5-A866-9AD4569144F4}" srcOrd="1" destOrd="0" presId="urn:microsoft.com/office/officeart/2005/8/layout/hList7"/>
    <dgm:cxn modelId="{C2876320-C927-4144-AB5C-8B7BD736E8F6}" type="presParOf" srcId="{4604D792-F127-449C-AF2F-D01B0B9F88A5}" destId="{DC407FC0-97DD-402A-9420-83BBA60891A3}" srcOrd="2" destOrd="0" presId="urn:microsoft.com/office/officeart/2005/8/layout/hList7"/>
    <dgm:cxn modelId="{2144AD0E-E817-4E50-95D3-D84D6ED625B1}" type="presParOf" srcId="{4604D792-F127-449C-AF2F-D01B0B9F88A5}" destId="{406BA75C-FB97-4FE2-AFD8-7477FC94779D}" srcOrd="3" destOrd="0" presId="urn:microsoft.com/office/officeart/2005/8/layout/hList7"/>
    <dgm:cxn modelId="{5F28A5C3-FD33-4FD9-A632-CBE814AD1044}" type="presParOf" srcId="{DE4662B0-312C-42A4-ABA4-FDBC0831DE83}" destId="{28306D81-DFCD-4E04-A0B6-2EC008D638D4}" srcOrd="3" destOrd="0" presId="urn:microsoft.com/office/officeart/2005/8/layout/hList7"/>
    <dgm:cxn modelId="{811A7709-8CA7-4519-B686-68206656BE59}" type="presParOf" srcId="{DE4662B0-312C-42A4-ABA4-FDBC0831DE83}" destId="{B640E425-1B65-4A14-9856-2770DE82EF84}" srcOrd="4" destOrd="0" presId="urn:microsoft.com/office/officeart/2005/8/layout/hList7"/>
    <dgm:cxn modelId="{155439B7-F63E-43DF-A39E-636862A9FBB8}" type="presParOf" srcId="{B640E425-1B65-4A14-9856-2770DE82EF84}" destId="{ACD6401D-593E-414B-A5E6-7FC886080C10}" srcOrd="0" destOrd="0" presId="urn:microsoft.com/office/officeart/2005/8/layout/hList7"/>
    <dgm:cxn modelId="{E90F66FA-E1B9-422C-8DE8-55C55BB852E3}" type="presParOf" srcId="{B640E425-1B65-4A14-9856-2770DE82EF84}" destId="{7941E697-AE1A-4C49-9CFE-A7954AFF03B0}" srcOrd="1" destOrd="0" presId="urn:microsoft.com/office/officeart/2005/8/layout/hList7"/>
    <dgm:cxn modelId="{7D173C8E-60B0-4DF2-A216-24D04FD597F6}" type="presParOf" srcId="{B640E425-1B65-4A14-9856-2770DE82EF84}" destId="{5DFD18BE-5F17-4A1A-BD46-367A0A278DFC}" srcOrd="2" destOrd="0" presId="urn:microsoft.com/office/officeart/2005/8/layout/hList7"/>
    <dgm:cxn modelId="{00668D71-76AE-4C18-9F3A-41846EDB8EB8}" type="presParOf" srcId="{B640E425-1B65-4A14-9856-2770DE82EF84}" destId="{3812C2BB-647F-4679-957C-40044E91A543}"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5EA605B-3B66-453E-A4A3-CEFAE62034C0}"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US"/>
        </a:p>
      </dgm:t>
    </dgm:pt>
    <dgm:pt modelId="{D39DFFBF-04A5-4348-B06A-8410CFCA0F96}">
      <dgm:prSet phldrT="[Texte]"/>
      <dgm:spPr/>
      <dgm:t>
        <a:bodyPr/>
        <a:lstStyle/>
        <a:p>
          <a:pPr algn="ctr"/>
          <a:r>
            <a:rPr lang="en-US" dirty="0" smtClean="0">
              <a:latin typeface="Open Sans Light" pitchFamily="34" charset="0"/>
              <a:ea typeface="Open Sans Light" pitchFamily="34" charset="0"/>
              <a:cs typeface="Open Sans Light" pitchFamily="34" charset="0"/>
            </a:rPr>
            <a:t>academia</a:t>
          </a:r>
          <a:endParaRPr lang="en-US" dirty="0">
            <a:latin typeface="Open Sans Light" pitchFamily="34" charset="0"/>
            <a:ea typeface="Open Sans Light" pitchFamily="34" charset="0"/>
            <a:cs typeface="Open Sans Light" pitchFamily="34" charset="0"/>
          </a:endParaRPr>
        </a:p>
      </dgm:t>
    </dgm:pt>
    <dgm:pt modelId="{D2E8E85F-7298-44BD-B71D-FB007E27D422}" type="parTrans" cxnId="{A019781F-364B-4346-995E-43DF3480DABA}">
      <dgm:prSet/>
      <dgm:spPr/>
      <dgm:t>
        <a:bodyPr/>
        <a:lstStyle/>
        <a:p>
          <a:pPr algn="ctr"/>
          <a:endParaRPr lang="en-US"/>
        </a:p>
      </dgm:t>
    </dgm:pt>
    <dgm:pt modelId="{605FB70A-485F-4C60-82D9-73D5E23391E8}" type="sibTrans" cxnId="{A019781F-364B-4346-995E-43DF3480DABA}">
      <dgm:prSet/>
      <dgm:spPr/>
      <dgm:t>
        <a:bodyPr/>
        <a:lstStyle/>
        <a:p>
          <a:pPr algn="ctr"/>
          <a:endParaRPr lang="en-US"/>
        </a:p>
      </dgm:t>
    </dgm:pt>
    <dgm:pt modelId="{0841C8C4-FDFE-419F-A96A-D604CF7BB87B}">
      <dgm:prSet phldrT="[Texte]"/>
      <dgm:spPr/>
      <dgm:t>
        <a:bodyPr/>
        <a:lstStyle/>
        <a:p>
          <a:pPr algn="ctr"/>
          <a:r>
            <a:rPr lang="en-US" dirty="0" smtClean="0">
              <a:latin typeface="Open Sans Light" pitchFamily="34" charset="0"/>
              <a:ea typeface="Open Sans Light" pitchFamily="34" charset="0"/>
              <a:cs typeface="Open Sans Light" pitchFamily="34" charset="0"/>
            </a:rPr>
            <a:t>private sector</a:t>
          </a:r>
          <a:endParaRPr lang="en-US" dirty="0">
            <a:latin typeface="Open Sans Light" pitchFamily="34" charset="0"/>
            <a:ea typeface="Open Sans Light" pitchFamily="34" charset="0"/>
            <a:cs typeface="Open Sans Light" pitchFamily="34" charset="0"/>
          </a:endParaRPr>
        </a:p>
      </dgm:t>
    </dgm:pt>
    <dgm:pt modelId="{81F67CFC-DE25-442F-BEB6-B0347A55C860}" type="parTrans" cxnId="{6CDB0036-9CC0-4DD4-B70E-DE394FB4E4A8}">
      <dgm:prSet/>
      <dgm:spPr/>
      <dgm:t>
        <a:bodyPr/>
        <a:lstStyle/>
        <a:p>
          <a:pPr algn="ctr"/>
          <a:endParaRPr lang="en-US"/>
        </a:p>
      </dgm:t>
    </dgm:pt>
    <dgm:pt modelId="{FAA414F1-849A-4DCA-A073-8508451A2FD1}" type="sibTrans" cxnId="{6CDB0036-9CC0-4DD4-B70E-DE394FB4E4A8}">
      <dgm:prSet/>
      <dgm:spPr/>
      <dgm:t>
        <a:bodyPr/>
        <a:lstStyle/>
        <a:p>
          <a:pPr algn="ctr"/>
          <a:endParaRPr lang="en-US"/>
        </a:p>
      </dgm:t>
    </dgm:pt>
    <dgm:pt modelId="{A90AB2C0-CF43-4788-82DC-7F6416E03A1C}">
      <dgm:prSet phldrT="[Texte]"/>
      <dgm:spPr/>
      <dgm:t>
        <a:bodyPr/>
        <a:lstStyle/>
        <a:p>
          <a:pPr algn="ctr"/>
          <a:r>
            <a:rPr lang="en-US" dirty="0" smtClean="0">
              <a:latin typeface="Open Sans Light" pitchFamily="34" charset="0"/>
              <a:ea typeface="Open Sans Light" pitchFamily="34" charset="0"/>
              <a:cs typeface="Open Sans Light" pitchFamily="34" charset="0"/>
            </a:rPr>
            <a:t>public sector</a:t>
          </a:r>
          <a:endParaRPr lang="en-US" dirty="0">
            <a:latin typeface="Open Sans Light" pitchFamily="34" charset="0"/>
            <a:ea typeface="Open Sans Light" pitchFamily="34" charset="0"/>
            <a:cs typeface="Open Sans Light" pitchFamily="34" charset="0"/>
          </a:endParaRPr>
        </a:p>
      </dgm:t>
    </dgm:pt>
    <dgm:pt modelId="{1DFD60F3-F8A6-47AA-8A92-2050774E4AA9}" type="parTrans" cxnId="{4017DC23-0723-4140-BF6A-D5B9BBBE2CC2}">
      <dgm:prSet/>
      <dgm:spPr/>
      <dgm:t>
        <a:bodyPr/>
        <a:lstStyle/>
        <a:p>
          <a:pPr algn="ctr"/>
          <a:endParaRPr lang="en-US"/>
        </a:p>
      </dgm:t>
    </dgm:pt>
    <dgm:pt modelId="{22FB0BF8-633F-4A79-8784-B11F31081920}" type="sibTrans" cxnId="{4017DC23-0723-4140-BF6A-D5B9BBBE2CC2}">
      <dgm:prSet/>
      <dgm:spPr/>
      <dgm:t>
        <a:bodyPr/>
        <a:lstStyle/>
        <a:p>
          <a:pPr algn="ctr"/>
          <a:endParaRPr lang="en-US"/>
        </a:p>
      </dgm:t>
    </dgm:pt>
    <dgm:pt modelId="{B429AB2E-3297-4266-AABA-72B6C9E03DE0}">
      <dgm:prSet phldrT="[Texte]"/>
      <dgm:spPr/>
      <dgm:t>
        <a:bodyPr/>
        <a:lstStyle/>
        <a:p>
          <a:pPr algn="ctr"/>
          <a:r>
            <a:rPr lang="en-US" dirty="0" smtClean="0">
              <a:latin typeface="Open Sans Light" pitchFamily="34" charset="0"/>
              <a:ea typeface="Open Sans Light" pitchFamily="34" charset="0"/>
              <a:cs typeface="Open Sans Light" pitchFamily="34" charset="0"/>
            </a:rPr>
            <a:t>civil society</a:t>
          </a:r>
          <a:endParaRPr lang="en-US" dirty="0">
            <a:latin typeface="Open Sans Light" pitchFamily="34" charset="0"/>
            <a:ea typeface="Open Sans Light" pitchFamily="34" charset="0"/>
            <a:cs typeface="Open Sans Light" pitchFamily="34" charset="0"/>
          </a:endParaRPr>
        </a:p>
      </dgm:t>
    </dgm:pt>
    <dgm:pt modelId="{96FB5DDA-3A10-4C30-A0BE-90C2328D1EA3}" type="parTrans" cxnId="{E5D0D79C-8D86-426A-96B5-93D4BABB5948}">
      <dgm:prSet/>
      <dgm:spPr/>
      <dgm:t>
        <a:bodyPr/>
        <a:lstStyle/>
        <a:p>
          <a:pPr algn="ctr"/>
          <a:endParaRPr lang="en-US"/>
        </a:p>
      </dgm:t>
    </dgm:pt>
    <dgm:pt modelId="{74136D98-A908-4E6C-B1C7-162141AB4DC5}" type="sibTrans" cxnId="{E5D0D79C-8D86-426A-96B5-93D4BABB5948}">
      <dgm:prSet/>
      <dgm:spPr/>
      <dgm:t>
        <a:bodyPr/>
        <a:lstStyle/>
        <a:p>
          <a:pPr algn="ctr"/>
          <a:endParaRPr lang="en-US"/>
        </a:p>
      </dgm:t>
    </dgm:pt>
    <dgm:pt modelId="{17E8D2DC-C057-4D29-A247-9D5C02A51E4B}" type="pres">
      <dgm:prSet presAssocID="{05EA605B-3B66-453E-A4A3-CEFAE62034C0}" presName="Name0" presStyleCnt="0">
        <dgm:presLayoutVars>
          <dgm:dir/>
          <dgm:resizeHandles val="exact"/>
        </dgm:presLayoutVars>
      </dgm:prSet>
      <dgm:spPr/>
      <dgm:t>
        <a:bodyPr/>
        <a:lstStyle/>
        <a:p>
          <a:endParaRPr lang="en-US"/>
        </a:p>
      </dgm:t>
    </dgm:pt>
    <dgm:pt modelId="{2F1E5352-C6AD-4BAE-A91B-8C0FD215AD74}" type="pres">
      <dgm:prSet presAssocID="{D39DFFBF-04A5-4348-B06A-8410CFCA0F96}" presName="node" presStyleLbl="node1" presStyleIdx="0" presStyleCnt="4">
        <dgm:presLayoutVars>
          <dgm:bulletEnabled val="1"/>
        </dgm:presLayoutVars>
      </dgm:prSet>
      <dgm:spPr/>
      <dgm:t>
        <a:bodyPr/>
        <a:lstStyle/>
        <a:p>
          <a:endParaRPr lang="en-US"/>
        </a:p>
      </dgm:t>
    </dgm:pt>
    <dgm:pt modelId="{98395BD1-6F76-4581-B8F3-3C562991C0F9}" type="pres">
      <dgm:prSet presAssocID="{605FB70A-485F-4C60-82D9-73D5E23391E8}" presName="sibTrans" presStyleLbl="sibTrans2D1" presStyleIdx="0" presStyleCnt="4"/>
      <dgm:spPr/>
      <dgm:t>
        <a:bodyPr/>
        <a:lstStyle/>
        <a:p>
          <a:endParaRPr lang="en-US"/>
        </a:p>
      </dgm:t>
    </dgm:pt>
    <dgm:pt modelId="{60FD3F92-E31C-4080-91D6-5F264931A0A5}" type="pres">
      <dgm:prSet presAssocID="{605FB70A-485F-4C60-82D9-73D5E23391E8}" presName="connectorText" presStyleLbl="sibTrans2D1" presStyleIdx="0" presStyleCnt="4"/>
      <dgm:spPr/>
      <dgm:t>
        <a:bodyPr/>
        <a:lstStyle/>
        <a:p>
          <a:endParaRPr lang="en-US"/>
        </a:p>
      </dgm:t>
    </dgm:pt>
    <dgm:pt modelId="{F9BFC39C-1225-418E-8CFD-74FEB686DF5B}" type="pres">
      <dgm:prSet presAssocID="{0841C8C4-FDFE-419F-A96A-D604CF7BB87B}" presName="node" presStyleLbl="node1" presStyleIdx="1" presStyleCnt="4">
        <dgm:presLayoutVars>
          <dgm:bulletEnabled val="1"/>
        </dgm:presLayoutVars>
      </dgm:prSet>
      <dgm:spPr/>
      <dgm:t>
        <a:bodyPr/>
        <a:lstStyle/>
        <a:p>
          <a:endParaRPr lang="en-US"/>
        </a:p>
      </dgm:t>
    </dgm:pt>
    <dgm:pt modelId="{D9A0DCD5-1C7E-4B25-B80C-3190345D0303}" type="pres">
      <dgm:prSet presAssocID="{FAA414F1-849A-4DCA-A073-8508451A2FD1}" presName="sibTrans" presStyleLbl="sibTrans2D1" presStyleIdx="1" presStyleCnt="4"/>
      <dgm:spPr/>
      <dgm:t>
        <a:bodyPr/>
        <a:lstStyle/>
        <a:p>
          <a:endParaRPr lang="en-US"/>
        </a:p>
      </dgm:t>
    </dgm:pt>
    <dgm:pt modelId="{0BACD9DE-6DAC-49B2-883B-6AAE841D1C96}" type="pres">
      <dgm:prSet presAssocID="{FAA414F1-849A-4DCA-A073-8508451A2FD1}" presName="connectorText" presStyleLbl="sibTrans2D1" presStyleIdx="1" presStyleCnt="4"/>
      <dgm:spPr/>
      <dgm:t>
        <a:bodyPr/>
        <a:lstStyle/>
        <a:p>
          <a:endParaRPr lang="en-US"/>
        </a:p>
      </dgm:t>
    </dgm:pt>
    <dgm:pt modelId="{6A7960C1-02D7-4987-9B3D-CA8FAF34F1CE}" type="pres">
      <dgm:prSet presAssocID="{A90AB2C0-CF43-4788-82DC-7F6416E03A1C}" presName="node" presStyleLbl="node1" presStyleIdx="2" presStyleCnt="4">
        <dgm:presLayoutVars>
          <dgm:bulletEnabled val="1"/>
        </dgm:presLayoutVars>
      </dgm:prSet>
      <dgm:spPr/>
      <dgm:t>
        <a:bodyPr/>
        <a:lstStyle/>
        <a:p>
          <a:endParaRPr lang="en-US"/>
        </a:p>
      </dgm:t>
    </dgm:pt>
    <dgm:pt modelId="{CA5D039B-F996-4E20-9FA3-3D6EC8B628C0}" type="pres">
      <dgm:prSet presAssocID="{22FB0BF8-633F-4A79-8784-B11F31081920}" presName="sibTrans" presStyleLbl="sibTrans2D1" presStyleIdx="2" presStyleCnt="4"/>
      <dgm:spPr/>
      <dgm:t>
        <a:bodyPr/>
        <a:lstStyle/>
        <a:p>
          <a:endParaRPr lang="en-US"/>
        </a:p>
      </dgm:t>
    </dgm:pt>
    <dgm:pt modelId="{105AAF1C-4E45-4897-9D6C-C9DED0D2D7B9}" type="pres">
      <dgm:prSet presAssocID="{22FB0BF8-633F-4A79-8784-B11F31081920}" presName="connectorText" presStyleLbl="sibTrans2D1" presStyleIdx="2" presStyleCnt="4"/>
      <dgm:spPr/>
      <dgm:t>
        <a:bodyPr/>
        <a:lstStyle/>
        <a:p>
          <a:endParaRPr lang="en-US"/>
        </a:p>
      </dgm:t>
    </dgm:pt>
    <dgm:pt modelId="{A6EA4A9C-0CE9-4784-897B-8F819FEE6192}" type="pres">
      <dgm:prSet presAssocID="{B429AB2E-3297-4266-AABA-72B6C9E03DE0}" presName="node" presStyleLbl="node1" presStyleIdx="3" presStyleCnt="4">
        <dgm:presLayoutVars>
          <dgm:bulletEnabled val="1"/>
        </dgm:presLayoutVars>
      </dgm:prSet>
      <dgm:spPr/>
      <dgm:t>
        <a:bodyPr/>
        <a:lstStyle/>
        <a:p>
          <a:endParaRPr lang="en-US"/>
        </a:p>
      </dgm:t>
    </dgm:pt>
    <dgm:pt modelId="{8A7039BD-794A-4E00-855F-79F76AE914F0}" type="pres">
      <dgm:prSet presAssocID="{74136D98-A908-4E6C-B1C7-162141AB4DC5}" presName="sibTrans" presStyleLbl="sibTrans2D1" presStyleIdx="3" presStyleCnt="4"/>
      <dgm:spPr/>
      <dgm:t>
        <a:bodyPr/>
        <a:lstStyle/>
        <a:p>
          <a:endParaRPr lang="en-US"/>
        </a:p>
      </dgm:t>
    </dgm:pt>
    <dgm:pt modelId="{E0B8E2B4-F2E5-41B0-B244-4CADFDBB3BE7}" type="pres">
      <dgm:prSet presAssocID="{74136D98-A908-4E6C-B1C7-162141AB4DC5}" presName="connectorText" presStyleLbl="sibTrans2D1" presStyleIdx="3" presStyleCnt="4"/>
      <dgm:spPr/>
      <dgm:t>
        <a:bodyPr/>
        <a:lstStyle/>
        <a:p>
          <a:endParaRPr lang="en-US"/>
        </a:p>
      </dgm:t>
    </dgm:pt>
  </dgm:ptLst>
  <dgm:cxnLst>
    <dgm:cxn modelId="{04883777-ADC6-4BE6-BBEA-E726A26B96A2}" type="presOf" srcId="{22FB0BF8-633F-4A79-8784-B11F31081920}" destId="{CA5D039B-F996-4E20-9FA3-3D6EC8B628C0}" srcOrd="0" destOrd="0" presId="urn:microsoft.com/office/officeart/2005/8/layout/cycle7"/>
    <dgm:cxn modelId="{6C745C75-EC34-408D-A62C-E22FB3BE9AEB}" type="presOf" srcId="{74136D98-A908-4E6C-B1C7-162141AB4DC5}" destId="{8A7039BD-794A-4E00-855F-79F76AE914F0}" srcOrd="0" destOrd="0" presId="urn:microsoft.com/office/officeart/2005/8/layout/cycle7"/>
    <dgm:cxn modelId="{F0DA04CB-209A-4818-889B-E783894464A3}" type="presOf" srcId="{D39DFFBF-04A5-4348-B06A-8410CFCA0F96}" destId="{2F1E5352-C6AD-4BAE-A91B-8C0FD215AD74}" srcOrd="0" destOrd="0" presId="urn:microsoft.com/office/officeart/2005/8/layout/cycle7"/>
    <dgm:cxn modelId="{764BEAAF-5A4C-4D86-9199-852A4B0F2087}" type="presOf" srcId="{605FB70A-485F-4C60-82D9-73D5E23391E8}" destId="{60FD3F92-E31C-4080-91D6-5F264931A0A5}" srcOrd="1" destOrd="0" presId="urn:microsoft.com/office/officeart/2005/8/layout/cycle7"/>
    <dgm:cxn modelId="{231B7779-C3F9-4146-808C-2CA719D2AF14}" type="presOf" srcId="{605FB70A-485F-4C60-82D9-73D5E23391E8}" destId="{98395BD1-6F76-4581-B8F3-3C562991C0F9}" srcOrd="0" destOrd="0" presId="urn:microsoft.com/office/officeart/2005/8/layout/cycle7"/>
    <dgm:cxn modelId="{89EA2F35-1715-41F3-9EDE-2E0CF019BCB7}" type="presOf" srcId="{FAA414F1-849A-4DCA-A073-8508451A2FD1}" destId="{0BACD9DE-6DAC-49B2-883B-6AAE841D1C96}" srcOrd="1" destOrd="0" presId="urn:microsoft.com/office/officeart/2005/8/layout/cycle7"/>
    <dgm:cxn modelId="{E5D0D79C-8D86-426A-96B5-93D4BABB5948}" srcId="{05EA605B-3B66-453E-A4A3-CEFAE62034C0}" destId="{B429AB2E-3297-4266-AABA-72B6C9E03DE0}" srcOrd="3" destOrd="0" parTransId="{96FB5DDA-3A10-4C30-A0BE-90C2328D1EA3}" sibTransId="{74136D98-A908-4E6C-B1C7-162141AB4DC5}"/>
    <dgm:cxn modelId="{5A2C11FD-F38F-4BD3-A68B-47754484731F}" type="presOf" srcId="{22FB0BF8-633F-4A79-8784-B11F31081920}" destId="{105AAF1C-4E45-4897-9D6C-C9DED0D2D7B9}" srcOrd="1" destOrd="0" presId="urn:microsoft.com/office/officeart/2005/8/layout/cycle7"/>
    <dgm:cxn modelId="{76836E3A-0D7B-41B9-B1C6-604C9EB703E2}" type="presOf" srcId="{05EA605B-3B66-453E-A4A3-CEFAE62034C0}" destId="{17E8D2DC-C057-4D29-A247-9D5C02A51E4B}" srcOrd="0" destOrd="0" presId="urn:microsoft.com/office/officeart/2005/8/layout/cycle7"/>
    <dgm:cxn modelId="{80BF4725-E6BE-43B2-A614-4B277C44DD53}" type="presOf" srcId="{FAA414F1-849A-4DCA-A073-8508451A2FD1}" destId="{D9A0DCD5-1C7E-4B25-B80C-3190345D0303}" srcOrd="0" destOrd="0" presId="urn:microsoft.com/office/officeart/2005/8/layout/cycle7"/>
    <dgm:cxn modelId="{6CDB0036-9CC0-4DD4-B70E-DE394FB4E4A8}" srcId="{05EA605B-3B66-453E-A4A3-CEFAE62034C0}" destId="{0841C8C4-FDFE-419F-A96A-D604CF7BB87B}" srcOrd="1" destOrd="0" parTransId="{81F67CFC-DE25-442F-BEB6-B0347A55C860}" sibTransId="{FAA414F1-849A-4DCA-A073-8508451A2FD1}"/>
    <dgm:cxn modelId="{62541B37-6583-4823-86D4-DF946539E872}" type="presOf" srcId="{0841C8C4-FDFE-419F-A96A-D604CF7BB87B}" destId="{F9BFC39C-1225-418E-8CFD-74FEB686DF5B}" srcOrd="0" destOrd="0" presId="urn:microsoft.com/office/officeart/2005/8/layout/cycle7"/>
    <dgm:cxn modelId="{6FB78697-1B62-4AF4-B08D-7DC3E7ABB7E0}" type="presOf" srcId="{B429AB2E-3297-4266-AABA-72B6C9E03DE0}" destId="{A6EA4A9C-0CE9-4784-897B-8F819FEE6192}" srcOrd="0" destOrd="0" presId="urn:microsoft.com/office/officeart/2005/8/layout/cycle7"/>
    <dgm:cxn modelId="{A019781F-364B-4346-995E-43DF3480DABA}" srcId="{05EA605B-3B66-453E-A4A3-CEFAE62034C0}" destId="{D39DFFBF-04A5-4348-B06A-8410CFCA0F96}" srcOrd="0" destOrd="0" parTransId="{D2E8E85F-7298-44BD-B71D-FB007E27D422}" sibTransId="{605FB70A-485F-4C60-82D9-73D5E23391E8}"/>
    <dgm:cxn modelId="{4017DC23-0723-4140-BF6A-D5B9BBBE2CC2}" srcId="{05EA605B-3B66-453E-A4A3-CEFAE62034C0}" destId="{A90AB2C0-CF43-4788-82DC-7F6416E03A1C}" srcOrd="2" destOrd="0" parTransId="{1DFD60F3-F8A6-47AA-8A92-2050774E4AA9}" sibTransId="{22FB0BF8-633F-4A79-8784-B11F31081920}"/>
    <dgm:cxn modelId="{528290F8-42B2-4B94-A1D5-37CF6FD1389F}" type="presOf" srcId="{A90AB2C0-CF43-4788-82DC-7F6416E03A1C}" destId="{6A7960C1-02D7-4987-9B3D-CA8FAF34F1CE}" srcOrd="0" destOrd="0" presId="urn:microsoft.com/office/officeart/2005/8/layout/cycle7"/>
    <dgm:cxn modelId="{8D403E03-99EE-475D-A510-04F8A68EF3AD}" type="presOf" srcId="{74136D98-A908-4E6C-B1C7-162141AB4DC5}" destId="{E0B8E2B4-F2E5-41B0-B244-4CADFDBB3BE7}" srcOrd="1" destOrd="0" presId="urn:microsoft.com/office/officeart/2005/8/layout/cycle7"/>
    <dgm:cxn modelId="{12657EE6-7744-4B9E-84C9-8A85FFAE8D09}" type="presParOf" srcId="{17E8D2DC-C057-4D29-A247-9D5C02A51E4B}" destId="{2F1E5352-C6AD-4BAE-A91B-8C0FD215AD74}" srcOrd="0" destOrd="0" presId="urn:microsoft.com/office/officeart/2005/8/layout/cycle7"/>
    <dgm:cxn modelId="{00572BB3-DD03-48B8-9EF4-DB0F7C3C0B43}" type="presParOf" srcId="{17E8D2DC-C057-4D29-A247-9D5C02A51E4B}" destId="{98395BD1-6F76-4581-B8F3-3C562991C0F9}" srcOrd="1" destOrd="0" presId="urn:microsoft.com/office/officeart/2005/8/layout/cycle7"/>
    <dgm:cxn modelId="{D7E9A94C-0823-4296-90D9-D062050A91C0}" type="presParOf" srcId="{98395BD1-6F76-4581-B8F3-3C562991C0F9}" destId="{60FD3F92-E31C-4080-91D6-5F264931A0A5}" srcOrd="0" destOrd="0" presId="urn:microsoft.com/office/officeart/2005/8/layout/cycle7"/>
    <dgm:cxn modelId="{FB47639C-60DC-4A28-8F1C-789ED4FE9101}" type="presParOf" srcId="{17E8D2DC-C057-4D29-A247-9D5C02A51E4B}" destId="{F9BFC39C-1225-418E-8CFD-74FEB686DF5B}" srcOrd="2" destOrd="0" presId="urn:microsoft.com/office/officeart/2005/8/layout/cycle7"/>
    <dgm:cxn modelId="{E16979D2-8DA2-4511-85C5-1AC4B7158FBA}" type="presParOf" srcId="{17E8D2DC-C057-4D29-A247-9D5C02A51E4B}" destId="{D9A0DCD5-1C7E-4B25-B80C-3190345D0303}" srcOrd="3" destOrd="0" presId="urn:microsoft.com/office/officeart/2005/8/layout/cycle7"/>
    <dgm:cxn modelId="{88C836CE-37AF-4BCE-8E16-D4192A8B80E8}" type="presParOf" srcId="{D9A0DCD5-1C7E-4B25-B80C-3190345D0303}" destId="{0BACD9DE-6DAC-49B2-883B-6AAE841D1C96}" srcOrd="0" destOrd="0" presId="urn:microsoft.com/office/officeart/2005/8/layout/cycle7"/>
    <dgm:cxn modelId="{C732B8A6-1B56-4361-9A5D-D565711305DE}" type="presParOf" srcId="{17E8D2DC-C057-4D29-A247-9D5C02A51E4B}" destId="{6A7960C1-02D7-4987-9B3D-CA8FAF34F1CE}" srcOrd="4" destOrd="0" presId="urn:microsoft.com/office/officeart/2005/8/layout/cycle7"/>
    <dgm:cxn modelId="{1C12D05B-746A-4310-8D69-0D7DA1545F3B}" type="presParOf" srcId="{17E8D2DC-C057-4D29-A247-9D5C02A51E4B}" destId="{CA5D039B-F996-4E20-9FA3-3D6EC8B628C0}" srcOrd="5" destOrd="0" presId="urn:microsoft.com/office/officeart/2005/8/layout/cycle7"/>
    <dgm:cxn modelId="{EA0997B8-CB58-4BAA-8CA2-F2EC056ABADF}" type="presParOf" srcId="{CA5D039B-F996-4E20-9FA3-3D6EC8B628C0}" destId="{105AAF1C-4E45-4897-9D6C-C9DED0D2D7B9}" srcOrd="0" destOrd="0" presId="urn:microsoft.com/office/officeart/2005/8/layout/cycle7"/>
    <dgm:cxn modelId="{D53CD537-46A5-4AB4-B729-2FF3FC652789}" type="presParOf" srcId="{17E8D2DC-C057-4D29-A247-9D5C02A51E4B}" destId="{A6EA4A9C-0CE9-4784-897B-8F819FEE6192}" srcOrd="6" destOrd="0" presId="urn:microsoft.com/office/officeart/2005/8/layout/cycle7"/>
    <dgm:cxn modelId="{9C8D272D-A998-42C2-BD53-AFB35EC9019C}" type="presParOf" srcId="{17E8D2DC-C057-4D29-A247-9D5C02A51E4B}" destId="{8A7039BD-794A-4E00-855F-79F76AE914F0}" srcOrd="7" destOrd="0" presId="urn:microsoft.com/office/officeart/2005/8/layout/cycle7"/>
    <dgm:cxn modelId="{DF60274A-F301-4009-A1EA-12F31CD665D0}" type="presParOf" srcId="{8A7039BD-794A-4E00-855F-79F76AE914F0}" destId="{E0B8E2B4-F2E5-41B0-B244-4CADFDBB3BE7}"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C80F8F-A1C0-46A0-B851-938B538343FE}">
      <dsp:nvSpPr>
        <dsp:cNvPr id="0" name=""/>
        <dsp:cNvSpPr/>
      </dsp:nvSpPr>
      <dsp:spPr>
        <a:xfrm>
          <a:off x="1774458" y="1685"/>
          <a:ext cx="1417116" cy="141711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latin typeface="Open Sans Light" pitchFamily="34" charset="0"/>
              <a:ea typeface="Open Sans Light" pitchFamily="34" charset="0"/>
              <a:cs typeface="Open Sans Light" pitchFamily="34" charset="0"/>
            </a:rPr>
            <a:t>Research results</a:t>
          </a:r>
          <a:endParaRPr lang="en-US" sz="1700" kern="1200" dirty="0">
            <a:latin typeface="Open Sans Light" pitchFamily="34" charset="0"/>
            <a:ea typeface="Open Sans Light" pitchFamily="34" charset="0"/>
            <a:cs typeface="Open Sans Light" pitchFamily="34" charset="0"/>
          </a:endParaRPr>
        </a:p>
      </dsp:txBody>
      <dsp:txXfrm>
        <a:off x="1981990" y="209217"/>
        <a:ext cx="1002052" cy="1002052"/>
      </dsp:txXfrm>
    </dsp:sp>
    <dsp:sp modelId="{7CAEAE66-B751-443D-8DB1-17F0E37DA784}">
      <dsp:nvSpPr>
        <dsp:cNvPr id="0" name=""/>
        <dsp:cNvSpPr/>
      </dsp:nvSpPr>
      <dsp:spPr>
        <a:xfrm>
          <a:off x="2072052" y="1533871"/>
          <a:ext cx="821927" cy="82192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180998" y="1848176"/>
        <a:ext cx="604035" cy="193317"/>
      </dsp:txXfrm>
    </dsp:sp>
    <dsp:sp modelId="{C8F1CE8A-673E-43BC-8008-07BCD84AD017}">
      <dsp:nvSpPr>
        <dsp:cNvPr id="0" name=""/>
        <dsp:cNvSpPr/>
      </dsp:nvSpPr>
      <dsp:spPr>
        <a:xfrm>
          <a:off x="789569" y="2470869"/>
          <a:ext cx="3386894" cy="1991941"/>
        </a:xfrm>
        <a:prstGeom prst="ellipse">
          <a:avLst/>
        </a:prstGeom>
        <a:solidFill>
          <a:schemeClr val="accent3">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l" defTabSz="755650">
            <a:lnSpc>
              <a:spcPct val="90000"/>
            </a:lnSpc>
            <a:spcBef>
              <a:spcPct val="0"/>
            </a:spcBef>
            <a:spcAft>
              <a:spcPct val="35000"/>
            </a:spcAft>
          </a:pPr>
          <a:r>
            <a:rPr lang="en-US" sz="1700" b="1" kern="1200" dirty="0" smtClean="0">
              <a:latin typeface="Open Sans Light" pitchFamily="34" charset="0"/>
              <a:ea typeface="Open Sans Light" pitchFamily="34" charset="0"/>
              <a:cs typeface="Open Sans Light" pitchFamily="34" charset="0"/>
            </a:rPr>
            <a:t>Framework conditions</a:t>
          </a:r>
          <a:endParaRPr lang="en-US" sz="1700" b="1" kern="1200" dirty="0">
            <a:latin typeface="Open Sans Light" pitchFamily="34" charset="0"/>
            <a:ea typeface="Open Sans Light" pitchFamily="34" charset="0"/>
            <a:cs typeface="Open Sans Light" pitchFamily="34" charset="0"/>
          </a:endParaRPr>
        </a:p>
        <a:p>
          <a:pPr marL="114300" lvl="1" indent="-114300" algn="l" defTabSz="577850">
            <a:lnSpc>
              <a:spcPct val="90000"/>
            </a:lnSpc>
            <a:spcBef>
              <a:spcPct val="0"/>
            </a:spcBef>
            <a:spcAft>
              <a:spcPct val="15000"/>
            </a:spcAft>
            <a:buChar char="••"/>
          </a:pPr>
          <a:r>
            <a:rPr lang="en-US" sz="1300" kern="1200" dirty="0" smtClean="0">
              <a:latin typeface="Open Sans Light" pitchFamily="34" charset="0"/>
              <a:ea typeface="Open Sans Light" pitchFamily="34" charset="0"/>
              <a:cs typeface="Open Sans Light" pitchFamily="34" charset="0"/>
            </a:rPr>
            <a:t>Joint policy action plans</a:t>
          </a:r>
          <a:endParaRPr lang="en-US" sz="1300" kern="1200" dirty="0">
            <a:latin typeface="Open Sans Light" pitchFamily="34" charset="0"/>
            <a:ea typeface="Open Sans Light" pitchFamily="34" charset="0"/>
            <a:cs typeface="Open Sans Light" pitchFamily="34" charset="0"/>
          </a:endParaRPr>
        </a:p>
        <a:p>
          <a:pPr marL="114300" lvl="1" indent="-114300" algn="l" defTabSz="577850">
            <a:lnSpc>
              <a:spcPct val="90000"/>
            </a:lnSpc>
            <a:spcBef>
              <a:spcPct val="0"/>
            </a:spcBef>
            <a:spcAft>
              <a:spcPct val="15000"/>
            </a:spcAft>
            <a:buChar char="••"/>
          </a:pPr>
          <a:r>
            <a:rPr lang="en-US" sz="1300" kern="1200" dirty="0" smtClean="0">
              <a:latin typeface="Open Sans Light" pitchFamily="34" charset="0"/>
              <a:ea typeface="Open Sans Light" pitchFamily="34" charset="0"/>
              <a:cs typeface="Open Sans Light" pitchFamily="34" charset="0"/>
            </a:rPr>
            <a:t>Joint structures</a:t>
          </a:r>
          <a:endParaRPr lang="en-US" sz="1300" kern="1200" dirty="0">
            <a:latin typeface="Open Sans Light" pitchFamily="34" charset="0"/>
            <a:ea typeface="Open Sans Light" pitchFamily="34" charset="0"/>
            <a:cs typeface="Open Sans Light" pitchFamily="34" charset="0"/>
          </a:endParaRPr>
        </a:p>
        <a:p>
          <a:pPr marL="114300" lvl="1" indent="-114300" algn="l" defTabSz="577850">
            <a:lnSpc>
              <a:spcPct val="90000"/>
            </a:lnSpc>
            <a:spcBef>
              <a:spcPct val="0"/>
            </a:spcBef>
            <a:spcAft>
              <a:spcPct val="15000"/>
            </a:spcAft>
            <a:buChar char="••"/>
          </a:pPr>
          <a:r>
            <a:rPr lang="en-US" sz="1300" kern="1200" dirty="0" smtClean="0">
              <a:latin typeface="Open Sans Light" pitchFamily="34" charset="0"/>
              <a:ea typeface="Open Sans Light" pitchFamily="34" charset="0"/>
              <a:cs typeface="Open Sans Light" pitchFamily="34" charset="0"/>
            </a:rPr>
            <a:t>Networks</a:t>
          </a:r>
          <a:endParaRPr lang="en-US" sz="1300" kern="1200" dirty="0">
            <a:latin typeface="Open Sans Light" pitchFamily="34" charset="0"/>
            <a:ea typeface="Open Sans Light" pitchFamily="34" charset="0"/>
            <a:cs typeface="Open Sans Light" pitchFamily="34" charset="0"/>
          </a:endParaRPr>
        </a:p>
      </dsp:txBody>
      <dsp:txXfrm>
        <a:off x="1285568" y="2762582"/>
        <a:ext cx="2394896" cy="1408515"/>
      </dsp:txXfrm>
    </dsp:sp>
    <dsp:sp modelId="{702B7420-536A-40C2-8FFC-7746775B7B76}">
      <dsp:nvSpPr>
        <dsp:cNvPr id="0" name=""/>
        <dsp:cNvSpPr/>
      </dsp:nvSpPr>
      <dsp:spPr>
        <a:xfrm>
          <a:off x="4389031" y="1968664"/>
          <a:ext cx="450643" cy="5271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389031" y="2074097"/>
        <a:ext cx="315450" cy="316301"/>
      </dsp:txXfrm>
    </dsp:sp>
    <dsp:sp modelId="{37992BDC-0782-4934-86E9-76CF4C23DBA7}">
      <dsp:nvSpPr>
        <dsp:cNvPr id="0" name=""/>
        <dsp:cNvSpPr/>
      </dsp:nvSpPr>
      <dsp:spPr>
        <a:xfrm>
          <a:off x="5026733" y="815131"/>
          <a:ext cx="2834233" cy="283423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l" defTabSz="1244600">
            <a:lnSpc>
              <a:spcPct val="90000"/>
            </a:lnSpc>
            <a:spcBef>
              <a:spcPct val="0"/>
            </a:spcBef>
            <a:spcAft>
              <a:spcPct val="35000"/>
            </a:spcAft>
          </a:pPr>
          <a:r>
            <a:rPr lang="en-US" sz="2800" kern="1200" dirty="0" smtClean="0">
              <a:latin typeface="Open Sans Light" pitchFamily="34" charset="0"/>
              <a:ea typeface="Open Sans Light" pitchFamily="34" charset="0"/>
              <a:cs typeface="Open Sans Light" pitchFamily="34" charset="0"/>
            </a:rPr>
            <a:t>Innovation</a:t>
          </a:r>
          <a:endParaRPr lang="en-US" sz="2800" kern="1200" dirty="0">
            <a:latin typeface="Open Sans Light" pitchFamily="34" charset="0"/>
            <a:ea typeface="Open Sans Light" pitchFamily="34" charset="0"/>
            <a:cs typeface="Open Sans Light" pitchFamily="34" charset="0"/>
          </a:endParaRPr>
        </a:p>
        <a:p>
          <a:pPr marL="228600" lvl="1" indent="-228600" algn="l" defTabSz="977900">
            <a:lnSpc>
              <a:spcPct val="90000"/>
            </a:lnSpc>
            <a:spcBef>
              <a:spcPct val="0"/>
            </a:spcBef>
            <a:spcAft>
              <a:spcPct val="15000"/>
            </a:spcAft>
            <a:buChar char="••"/>
          </a:pPr>
          <a:r>
            <a:rPr lang="en-US" sz="2200" kern="1200" dirty="0" smtClean="0">
              <a:latin typeface="Open Sans Light" pitchFamily="34" charset="0"/>
              <a:ea typeface="Open Sans Light" pitchFamily="34" charset="0"/>
              <a:cs typeface="Open Sans Light" pitchFamily="34" charset="0"/>
            </a:rPr>
            <a:t>Technologies</a:t>
          </a:r>
          <a:endParaRPr lang="en-US" sz="2200" kern="1200" dirty="0">
            <a:latin typeface="Open Sans Light" pitchFamily="34" charset="0"/>
            <a:ea typeface="Open Sans Light" pitchFamily="34" charset="0"/>
            <a:cs typeface="Open Sans Light" pitchFamily="34" charset="0"/>
          </a:endParaRPr>
        </a:p>
        <a:p>
          <a:pPr marL="228600" lvl="1" indent="-228600" algn="l" defTabSz="977900">
            <a:lnSpc>
              <a:spcPct val="90000"/>
            </a:lnSpc>
            <a:spcBef>
              <a:spcPct val="0"/>
            </a:spcBef>
            <a:spcAft>
              <a:spcPct val="15000"/>
            </a:spcAft>
            <a:buChar char="••"/>
          </a:pPr>
          <a:r>
            <a:rPr lang="en-US" sz="2200" kern="1200" dirty="0" smtClean="0">
              <a:latin typeface="Open Sans Light" pitchFamily="34" charset="0"/>
              <a:ea typeface="Open Sans Light" pitchFamily="34" charset="0"/>
              <a:cs typeface="Open Sans Light" pitchFamily="34" charset="0"/>
            </a:rPr>
            <a:t>Products</a:t>
          </a:r>
          <a:endParaRPr lang="en-US" sz="2200" kern="1200" dirty="0">
            <a:latin typeface="Open Sans Light" pitchFamily="34" charset="0"/>
            <a:ea typeface="Open Sans Light" pitchFamily="34" charset="0"/>
            <a:cs typeface="Open Sans Light" pitchFamily="34" charset="0"/>
          </a:endParaRPr>
        </a:p>
        <a:p>
          <a:pPr marL="228600" lvl="1" indent="-228600" algn="l" defTabSz="977900">
            <a:lnSpc>
              <a:spcPct val="90000"/>
            </a:lnSpc>
            <a:spcBef>
              <a:spcPct val="0"/>
            </a:spcBef>
            <a:spcAft>
              <a:spcPct val="15000"/>
            </a:spcAft>
            <a:buChar char="••"/>
          </a:pPr>
          <a:r>
            <a:rPr lang="en-US" sz="2200" kern="1200" dirty="0" smtClean="0">
              <a:latin typeface="Open Sans Light" pitchFamily="34" charset="0"/>
              <a:ea typeface="Open Sans Light" pitchFamily="34" charset="0"/>
              <a:cs typeface="Open Sans Light" pitchFamily="34" charset="0"/>
            </a:rPr>
            <a:t>Services</a:t>
          </a:r>
          <a:endParaRPr lang="en-US" sz="2200" kern="1200" dirty="0">
            <a:latin typeface="Open Sans Light" pitchFamily="34" charset="0"/>
            <a:ea typeface="Open Sans Light" pitchFamily="34" charset="0"/>
            <a:cs typeface="Open Sans Light" pitchFamily="34" charset="0"/>
          </a:endParaRPr>
        </a:p>
        <a:p>
          <a:pPr marL="228600" lvl="1" indent="-228600" algn="l" defTabSz="977900">
            <a:lnSpc>
              <a:spcPct val="90000"/>
            </a:lnSpc>
            <a:spcBef>
              <a:spcPct val="0"/>
            </a:spcBef>
            <a:spcAft>
              <a:spcPct val="15000"/>
            </a:spcAft>
            <a:buChar char="••"/>
          </a:pPr>
          <a:endParaRPr lang="en-US" sz="2200" kern="1200" dirty="0">
            <a:latin typeface="Open Sans Light" pitchFamily="34" charset="0"/>
            <a:ea typeface="Open Sans Light" pitchFamily="34" charset="0"/>
            <a:cs typeface="Open Sans Light" pitchFamily="34" charset="0"/>
          </a:endParaRPr>
        </a:p>
      </dsp:txBody>
      <dsp:txXfrm>
        <a:off x="5441797" y="1230195"/>
        <a:ext cx="2004105" cy="20041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053A7-B99F-4244-8F43-3B0340AF9B65}">
      <dsp:nvSpPr>
        <dsp:cNvPr id="0" name=""/>
        <dsp:cNvSpPr/>
      </dsp:nvSpPr>
      <dsp:spPr>
        <a:xfrm>
          <a:off x="0" y="0"/>
          <a:ext cx="1991320" cy="406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SO1.1</a:t>
          </a:r>
        </a:p>
        <a:p>
          <a:pPr lvl="0" algn="ctr" defTabSz="755650">
            <a:lnSpc>
              <a:spcPct val="90000"/>
            </a:lnSpc>
            <a:spcBef>
              <a:spcPct val="0"/>
            </a:spcBef>
            <a:spcAft>
              <a:spcPct val="35000"/>
            </a:spcAft>
          </a:pPr>
          <a:r>
            <a:rPr lang="en-US" sz="1700" kern="1200" dirty="0" smtClean="0"/>
            <a:t>Improve framework conditions for delivering innovation</a:t>
          </a:r>
          <a:endParaRPr lang="en-US" sz="1700" kern="1200" dirty="0"/>
        </a:p>
      </dsp:txBody>
      <dsp:txXfrm>
        <a:off x="0" y="1625600"/>
        <a:ext cx="1991320" cy="1625600"/>
      </dsp:txXfrm>
    </dsp:sp>
    <dsp:sp modelId="{5C28A9C7-3089-4E99-B240-9085D92BA7DE}">
      <dsp:nvSpPr>
        <dsp:cNvPr id="0" name=""/>
        <dsp:cNvSpPr/>
      </dsp:nvSpPr>
      <dsp:spPr>
        <a:xfrm>
          <a:off x="320284" y="243840"/>
          <a:ext cx="1353312" cy="135331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5416D9-BD06-4E17-84A2-94ADA51E7D6C}">
      <dsp:nvSpPr>
        <dsp:cNvPr id="0" name=""/>
        <dsp:cNvSpPr/>
      </dsp:nvSpPr>
      <dsp:spPr>
        <a:xfrm>
          <a:off x="2052339" y="0"/>
          <a:ext cx="1991320" cy="406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SO1.2</a:t>
          </a:r>
        </a:p>
        <a:p>
          <a:pPr lvl="0" algn="ctr" defTabSz="755650">
            <a:lnSpc>
              <a:spcPct val="90000"/>
            </a:lnSpc>
            <a:spcBef>
              <a:spcPct val="0"/>
            </a:spcBef>
            <a:spcAft>
              <a:spcPct val="35000"/>
            </a:spcAft>
          </a:pPr>
          <a:r>
            <a:rPr lang="en-US" sz="1700" kern="1200" dirty="0" smtClean="0"/>
            <a:t>Enhance the delivery of innovation</a:t>
          </a:r>
        </a:p>
      </dsp:txBody>
      <dsp:txXfrm>
        <a:off x="2052339" y="1625600"/>
        <a:ext cx="1991320" cy="1625600"/>
      </dsp:txXfrm>
    </dsp:sp>
    <dsp:sp modelId="{406BA75C-FB97-4FE2-AFD8-7477FC94779D}">
      <dsp:nvSpPr>
        <dsp:cNvPr id="0" name=""/>
        <dsp:cNvSpPr/>
      </dsp:nvSpPr>
      <dsp:spPr>
        <a:xfrm>
          <a:off x="2371344" y="243840"/>
          <a:ext cx="1353312" cy="1353312"/>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CD6401D-593E-414B-A5E6-7FC886080C10}">
      <dsp:nvSpPr>
        <dsp:cNvPr id="0" name=""/>
        <dsp:cNvSpPr/>
      </dsp:nvSpPr>
      <dsp:spPr>
        <a:xfrm>
          <a:off x="4103399" y="0"/>
          <a:ext cx="1991320" cy="406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r>
            <a:rPr lang="en-US" sz="1700" kern="1200" dirty="0" smtClean="0"/>
            <a:t>SO2.1</a:t>
          </a:r>
        </a:p>
        <a:p>
          <a:pPr lvl="0" algn="ctr" defTabSz="755650">
            <a:lnSpc>
              <a:spcPct val="90000"/>
            </a:lnSpc>
            <a:spcBef>
              <a:spcPct val="0"/>
            </a:spcBef>
            <a:spcAft>
              <a:spcPct val="35000"/>
            </a:spcAft>
          </a:pPr>
          <a:r>
            <a:rPr lang="en-US" sz="1700" kern="1200" dirty="0" smtClean="0"/>
            <a:t>Increase the adoption of low-carbon technologies</a:t>
          </a:r>
        </a:p>
      </dsp:txBody>
      <dsp:txXfrm>
        <a:off x="4103399" y="1625600"/>
        <a:ext cx="1991320" cy="1625600"/>
      </dsp:txXfrm>
    </dsp:sp>
    <dsp:sp modelId="{3812C2BB-647F-4679-957C-40044E91A543}">
      <dsp:nvSpPr>
        <dsp:cNvPr id="0" name=""/>
        <dsp:cNvSpPr/>
      </dsp:nvSpPr>
      <dsp:spPr>
        <a:xfrm>
          <a:off x="4422403" y="243840"/>
          <a:ext cx="1353312" cy="1353312"/>
        </a:xfrm>
        <a:prstGeom prst="ellipse">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90B9DB-4759-4B9C-8AD6-FF0D23DCFB29}">
      <dsp:nvSpPr>
        <dsp:cNvPr id="0" name=""/>
        <dsp:cNvSpPr/>
      </dsp:nvSpPr>
      <dsp:spPr>
        <a:xfrm>
          <a:off x="243839" y="3251200"/>
          <a:ext cx="5608320" cy="60960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E5352-C6AD-4BAE-A91B-8C0FD215AD74}">
      <dsp:nvSpPr>
        <dsp:cNvPr id="0" name=""/>
        <dsp:cNvSpPr/>
      </dsp:nvSpPr>
      <dsp:spPr>
        <a:xfrm>
          <a:off x="1445521" y="1131"/>
          <a:ext cx="1069396" cy="534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Open Sans Light" pitchFamily="34" charset="0"/>
              <a:ea typeface="Open Sans Light" pitchFamily="34" charset="0"/>
              <a:cs typeface="Open Sans Light" pitchFamily="34" charset="0"/>
            </a:rPr>
            <a:t>academia</a:t>
          </a:r>
          <a:endParaRPr lang="en-US" sz="1200" kern="1200" dirty="0">
            <a:latin typeface="Open Sans Light" pitchFamily="34" charset="0"/>
            <a:ea typeface="Open Sans Light" pitchFamily="34" charset="0"/>
            <a:cs typeface="Open Sans Light" pitchFamily="34" charset="0"/>
          </a:endParaRPr>
        </a:p>
      </dsp:txBody>
      <dsp:txXfrm>
        <a:off x="1461182" y="16792"/>
        <a:ext cx="1038074" cy="503376"/>
      </dsp:txXfrm>
    </dsp:sp>
    <dsp:sp modelId="{98395BD1-6F76-4581-B8F3-3C562991C0F9}">
      <dsp:nvSpPr>
        <dsp:cNvPr id="0" name=""/>
        <dsp:cNvSpPr/>
      </dsp:nvSpPr>
      <dsp:spPr>
        <a:xfrm rot="2700000">
          <a:off x="2215188" y="688740"/>
          <a:ext cx="557726" cy="18714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2271331" y="726169"/>
        <a:ext cx="445440" cy="112286"/>
      </dsp:txXfrm>
    </dsp:sp>
    <dsp:sp modelId="{F9BFC39C-1225-418E-8CFD-74FEB686DF5B}">
      <dsp:nvSpPr>
        <dsp:cNvPr id="0" name=""/>
        <dsp:cNvSpPr/>
      </dsp:nvSpPr>
      <dsp:spPr>
        <a:xfrm>
          <a:off x="2473184" y="1028794"/>
          <a:ext cx="1069396" cy="534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Open Sans Light" pitchFamily="34" charset="0"/>
              <a:ea typeface="Open Sans Light" pitchFamily="34" charset="0"/>
              <a:cs typeface="Open Sans Light" pitchFamily="34" charset="0"/>
            </a:rPr>
            <a:t>private sector</a:t>
          </a:r>
          <a:endParaRPr lang="en-US" sz="1200" kern="1200" dirty="0">
            <a:latin typeface="Open Sans Light" pitchFamily="34" charset="0"/>
            <a:ea typeface="Open Sans Light" pitchFamily="34" charset="0"/>
            <a:cs typeface="Open Sans Light" pitchFamily="34" charset="0"/>
          </a:endParaRPr>
        </a:p>
      </dsp:txBody>
      <dsp:txXfrm>
        <a:off x="2488845" y="1044455"/>
        <a:ext cx="1038074" cy="503376"/>
      </dsp:txXfrm>
    </dsp:sp>
    <dsp:sp modelId="{D9A0DCD5-1C7E-4B25-B80C-3190345D0303}">
      <dsp:nvSpPr>
        <dsp:cNvPr id="0" name=""/>
        <dsp:cNvSpPr/>
      </dsp:nvSpPr>
      <dsp:spPr>
        <a:xfrm rot="8100000">
          <a:off x="2215188" y="1716403"/>
          <a:ext cx="557726" cy="18714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271331" y="1753832"/>
        <a:ext cx="445440" cy="112286"/>
      </dsp:txXfrm>
    </dsp:sp>
    <dsp:sp modelId="{6A7960C1-02D7-4987-9B3D-CA8FAF34F1CE}">
      <dsp:nvSpPr>
        <dsp:cNvPr id="0" name=""/>
        <dsp:cNvSpPr/>
      </dsp:nvSpPr>
      <dsp:spPr>
        <a:xfrm>
          <a:off x="1445521" y="2056457"/>
          <a:ext cx="1069396" cy="534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Open Sans Light" pitchFamily="34" charset="0"/>
              <a:ea typeface="Open Sans Light" pitchFamily="34" charset="0"/>
              <a:cs typeface="Open Sans Light" pitchFamily="34" charset="0"/>
            </a:rPr>
            <a:t>public sector</a:t>
          </a:r>
          <a:endParaRPr lang="en-US" sz="1200" kern="1200" dirty="0">
            <a:latin typeface="Open Sans Light" pitchFamily="34" charset="0"/>
            <a:ea typeface="Open Sans Light" pitchFamily="34" charset="0"/>
            <a:cs typeface="Open Sans Light" pitchFamily="34" charset="0"/>
          </a:endParaRPr>
        </a:p>
      </dsp:txBody>
      <dsp:txXfrm>
        <a:off x="1461182" y="2072118"/>
        <a:ext cx="1038074" cy="503376"/>
      </dsp:txXfrm>
    </dsp:sp>
    <dsp:sp modelId="{CA5D039B-F996-4E20-9FA3-3D6EC8B628C0}">
      <dsp:nvSpPr>
        <dsp:cNvPr id="0" name=""/>
        <dsp:cNvSpPr/>
      </dsp:nvSpPr>
      <dsp:spPr>
        <a:xfrm rot="13500000">
          <a:off x="1187525" y="1716403"/>
          <a:ext cx="557726" cy="18714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1243668" y="1753832"/>
        <a:ext cx="445440" cy="112286"/>
      </dsp:txXfrm>
    </dsp:sp>
    <dsp:sp modelId="{A6EA4A9C-0CE9-4784-897B-8F819FEE6192}">
      <dsp:nvSpPr>
        <dsp:cNvPr id="0" name=""/>
        <dsp:cNvSpPr/>
      </dsp:nvSpPr>
      <dsp:spPr>
        <a:xfrm>
          <a:off x="417858" y="1028794"/>
          <a:ext cx="1069396" cy="5346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latin typeface="Open Sans Light" pitchFamily="34" charset="0"/>
              <a:ea typeface="Open Sans Light" pitchFamily="34" charset="0"/>
              <a:cs typeface="Open Sans Light" pitchFamily="34" charset="0"/>
            </a:rPr>
            <a:t>civil society</a:t>
          </a:r>
          <a:endParaRPr lang="en-US" sz="1200" kern="1200" dirty="0">
            <a:latin typeface="Open Sans Light" pitchFamily="34" charset="0"/>
            <a:ea typeface="Open Sans Light" pitchFamily="34" charset="0"/>
            <a:cs typeface="Open Sans Light" pitchFamily="34" charset="0"/>
          </a:endParaRPr>
        </a:p>
      </dsp:txBody>
      <dsp:txXfrm>
        <a:off x="433519" y="1044455"/>
        <a:ext cx="1038074" cy="503376"/>
      </dsp:txXfrm>
    </dsp:sp>
    <dsp:sp modelId="{8A7039BD-794A-4E00-855F-79F76AE914F0}">
      <dsp:nvSpPr>
        <dsp:cNvPr id="0" name=""/>
        <dsp:cNvSpPr/>
      </dsp:nvSpPr>
      <dsp:spPr>
        <a:xfrm rot="18900000">
          <a:off x="1187525" y="688740"/>
          <a:ext cx="557726" cy="187144"/>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243668" y="726169"/>
        <a:ext cx="445440" cy="11228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CC0EAC2-7196-40B7-A156-C8D04990EE89}" type="datetimeFigureOut">
              <a:rPr lang="fr-FR"/>
              <a:pPr>
                <a:defRPr/>
              </a:pPr>
              <a:t>02/06/2016</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219AF5-E722-4A64-9052-0D264976D26D}"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7F219AF5-E722-4A64-9052-0D264976D26D}" type="slidenum">
              <a:rPr lang="fr-FR" smtClean="0"/>
              <a:pPr>
                <a:defRPr/>
              </a:pPr>
              <a:t>1</a:t>
            </a:fld>
            <a:endParaRPr lang="fr-FR"/>
          </a:p>
        </p:txBody>
      </p:sp>
    </p:spTree>
    <p:extLst>
      <p:ext uri="{BB962C8B-B14F-4D97-AF65-F5344CB8AC3E}">
        <p14:creationId xmlns:p14="http://schemas.microsoft.com/office/powerpoint/2010/main" val="2925049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01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First </a:t>
            </a:r>
            <a:r>
              <a:rPr lang="fr-FR" dirty="0" err="1" smtClean="0"/>
              <a:t>example</a:t>
            </a:r>
            <a:r>
              <a:rPr lang="fr-FR" dirty="0" smtClean="0"/>
              <a:t> = </a:t>
            </a:r>
            <a:r>
              <a:rPr lang="fr-FR" dirty="0" err="1" smtClean="0"/>
              <a:t>bad</a:t>
            </a:r>
            <a:endParaRPr lang="fr-FR" dirty="0" smtClean="0"/>
          </a:p>
          <a:p>
            <a:endParaRPr lang="fr-FR" dirty="0" smtClean="0"/>
          </a:p>
          <a:p>
            <a:r>
              <a:rPr lang="fr-FR" dirty="0" smtClean="0"/>
              <a:t>This</a:t>
            </a:r>
            <a:r>
              <a:rPr lang="fr-FR" baseline="0" dirty="0" smtClean="0"/>
              <a:t> </a:t>
            </a:r>
            <a:r>
              <a:rPr lang="fr-FR" baseline="0" dirty="0" err="1" smtClean="0"/>
              <a:t>is</a:t>
            </a:r>
            <a:r>
              <a:rPr lang="fr-FR" baseline="0" dirty="0" smtClean="0"/>
              <a:t> </a:t>
            </a:r>
            <a:r>
              <a:rPr lang="fr-FR" baseline="0" dirty="0" err="1" smtClean="0"/>
              <a:t>just</a:t>
            </a:r>
            <a:r>
              <a:rPr lang="fr-FR" baseline="0" dirty="0" smtClean="0"/>
              <a:t> a </a:t>
            </a:r>
            <a:r>
              <a:rPr lang="fr-FR" baseline="0" dirty="0" err="1" smtClean="0"/>
              <a:t>very</a:t>
            </a:r>
            <a:r>
              <a:rPr lang="fr-FR" baseline="0" dirty="0" smtClean="0"/>
              <a:t> </a:t>
            </a:r>
            <a:r>
              <a:rPr lang="fr-FR" baseline="0" dirty="0" err="1" smtClean="0"/>
              <a:t>general</a:t>
            </a:r>
            <a:r>
              <a:rPr lang="fr-FR" baseline="0" dirty="0" smtClean="0"/>
              <a:t> </a:t>
            </a:r>
            <a:r>
              <a:rPr lang="fr-FR" baseline="0" dirty="0" err="1" smtClean="0"/>
              <a:t>statement</a:t>
            </a:r>
            <a:r>
              <a:rPr lang="fr-FR" baseline="0" dirty="0" smtClean="0"/>
              <a:t>, </a:t>
            </a:r>
            <a:r>
              <a:rPr lang="fr-FR" baseline="0" dirty="0" err="1" smtClean="0"/>
              <a:t>including</a:t>
            </a:r>
            <a:r>
              <a:rPr lang="fr-FR" baseline="0" dirty="0" smtClean="0"/>
              <a:t> all the </a:t>
            </a:r>
            <a:r>
              <a:rPr lang="fr-FR" baseline="0" dirty="0" err="1" smtClean="0"/>
              <a:t>buzz</a:t>
            </a:r>
            <a:r>
              <a:rPr lang="fr-FR" baseline="0" dirty="0" smtClean="0"/>
              <a:t> </a:t>
            </a:r>
            <a:r>
              <a:rPr lang="fr-FR" baseline="0" dirty="0" err="1" smtClean="0"/>
              <a:t>words</a:t>
            </a:r>
            <a:r>
              <a:rPr lang="fr-FR" baseline="0" dirty="0" smtClean="0"/>
              <a:t> but in essence </a:t>
            </a:r>
            <a:r>
              <a:rPr lang="fr-FR" baseline="0" dirty="0" err="1" smtClean="0"/>
              <a:t>it</a:t>
            </a:r>
            <a:r>
              <a:rPr lang="fr-FR" baseline="0" dirty="0" smtClean="0"/>
              <a:t> </a:t>
            </a:r>
            <a:r>
              <a:rPr lang="fr-FR" baseline="0" dirty="0" err="1" smtClean="0"/>
              <a:t>doesn’t</a:t>
            </a:r>
            <a:r>
              <a:rPr lang="fr-FR" baseline="0" dirty="0" smtClean="0"/>
              <a:t> tell us </a:t>
            </a:r>
            <a:r>
              <a:rPr lang="fr-FR" baseline="0" dirty="0" err="1" smtClean="0"/>
              <a:t>anything</a:t>
            </a:r>
            <a:r>
              <a:rPr lang="fr-FR" baseline="0" dirty="0" smtClean="0"/>
              <a:t>.</a:t>
            </a:r>
          </a:p>
          <a:p>
            <a:endParaRPr lang="fr-FR" baseline="0" dirty="0" smtClean="0"/>
          </a:p>
          <a:p>
            <a:r>
              <a:rPr lang="fr-FR" baseline="0" dirty="0" smtClean="0"/>
              <a:t>Second </a:t>
            </a:r>
            <a:r>
              <a:rPr lang="fr-FR" baseline="0" dirty="0" err="1" smtClean="0"/>
              <a:t>example</a:t>
            </a:r>
            <a:r>
              <a:rPr lang="fr-FR" baseline="0" dirty="0" smtClean="0"/>
              <a:t> = good</a:t>
            </a:r>
          </a:p>
          <a:p>
            <a:endParaRPr lang="fr-FR" baseline="0" dirty="0" smtClean="0"/>
          </a:p>
          <a:p>
            <a:r>
              <a:rPr lang="fr-FR" baseline="0" dirty="0" smtClean="0"/>
              <a:t>In </a:t>
            </a:r>
            <a:r>
              <a:rPr lang="fr-FR" baseline="0" dirty="0" err="1" smtClean="0"/>
              <a:t>this</a:t>
            </a:r>
            <a:r>
              <a:rPr lang="fr-FR" baseline="0" dirty="0" smtClean="0"/>
              <a:t> </a:t>
            </a:r>
            <a:r>
              <a:rPr lang="fr-FR" baseline="0" dirty="0" err="1" smtClean="0"/>
              <a:t>example</a:t>
            </a:r>
            <a:r>
              <a:rPr lang="fr-FR" baseline="0" dirty="0" smtClean="0"/>
              <a:t> </a:t>
            </a:r>
            <a:r>
              <a:rPr lang="fr-FR" baseline="0" dirty="0" err="1" smtClean="0"/>
              <a:t>it</a:t>
            </a:r>
            <a:r>
              <a:rPr lang="fr-FR" baseline="0" dirty="0" smtClean="0"/>
              <a:t> </a:t>
            </a:r>
            <a:r>
              <a:rPr lang="fr-FR" baseline="0" dirty="0" err="1" smtClean="0"/>
              <a:t>is</a:t>
            </a:r>
            <a:r>
              <a:rPr lang="fr-FR" baseline="0" dirty="0" smtClean="0"/>
              <a:t> </a:t>
            </a:r>
            <a:r>
              <a:rPr lang="fr-FR" baseline="0" dirty="0" err="1" smtClean="0"/>
              <a:t>really</a:t>
            </a:r>
            <a:r>
              <a:rPr lang="fr-FR" baseline="0" dirty="0" smtClean="0"/>
              <a:t> </a:t>
            </a:r>
            <a:r>
              <a:rPr lang="fr-FR" baseline="0" dirty="0" err="1" smtClean="0"/>
              <a:t>outlined</a:t>
            </a:r>
            <a:r>
              <a:rPr lang="fr-FR" baseline="0" dirty="0" smtClean="0"/>
              <a:t> how the </a:t>
            </a:r>
            <a:r>
              <a:rPr lang="fr-FR" baseline="0" dirty="0" err="1" smtClean="0"/>
              <a:t>project</a:t>
            </a:r>
            <a:r>
              <a:rPr lang="fr-FR" baseline="0" dirty="0" smtClean="0"/>
              <a:t> </a:t>
            </a:r>
            <a:r>
              <a:rPr lang="fr-FR" baseline="0" dirty="0" err="1" smtClean="0"/>
              <a:t>responds</a:t>
            </a:r>
            <a:r>
              <a:rPr lang="fr-FR" baseline="0" dirty="0" smtClean="0"/>
              <a:t> to the </a:t>
            </a:r>
            <a:r>
              <a:rPr lang="fr-FR" baseline="0" dirty="0" err="1" smtClean="0"/>
              <a:t>different</a:t>
            </a:r>
            <a:r>
              <a:rPr lang="fr-FR" baseline="0" dirty="0" smtClean="0"/>
              <a:t> smart </a:t>
            </a:r>
            <a:r>
              <a:rPr lang="fr-FR" baseline="0" dirty="0" err="1" smtClean="0"/>
              <a:t>specialisation</a:t>
            </a:r>
            <a:r>
              <a:rPr lang="fr-FR" baseline="0" dirty="0" smtClean="0"/>
              <a:t> </a:t>
            </a:r>
            <a:r>
              <a:rPr lang="fr-FR" baseline="0" dirty="0" err="1" smtClean="0"/>
              <a:t>strategies</a:t>
            </a:r>
            <a:r>
              <a:rPr lang="fr-FR" baseline="0" dirty="0" smtClean="0"/>
              <a:t> in the </a:t>
            </a:r>
            <a:r>
              <a:rPr lang="fr-FR" baseline="0" dirty="0" err="1" smtClean="0"/>
              <a:t>different</a:t>
            </a:r>
            <a:r>
              <a:rPr lang="fr-FR" baseline="0" dirty="0" smtClean="0"/>
              <a:t> MS </a:t>
            </a:r>
            <a:r>
              <a:rPr lang="fr-FR" baseline="0" dirty="0" err="1" smtClean="0"/>
              <a:t>involved</a:t>
            </a:r>
            <a:r>
              <a:rPr lang="fr-FR" baseline="0" dirty="0" smtClean="0"/>
              <a:t>.</a:t>
            </a:r>
            <a:endParaRPr lang="fr-FR" dirty="0" smtClean="0"/>
          </a:p>
        </p:txBody>
      </p:sp>
      <p:sp>
        <p:nvSpPr>
          <p:cNvPr id="501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F8CC3B-8EC0-4B7B-A34F-CA208446387E}" type="slidenum">
              <a:rPr lang="fr-FR" smtClean="0"/>
              <a:pPr/>
              <a:t>30</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en-US" dirty="0" smtClean="0"/>
              <a:t>First example = good</a:t>
            </a:r>
          </a:p>
          <a:p>
            <a:endParaRPr lang="en-US" dirty="0" smtClean="0"/>
          </a:p>
          <a:p>
            <a:r>
              <a:rPr lang="en-US" dirty="0" smtClean="0"/>
              <a:t>The sequence of action – output – result is well developed:</a:t>
            </a:r>
            <a:r>
              <a:rPr lang="en-US" baseline="0" dirty="0" smtClean="0"/>
              <a:t> they will (1) </a:t>
            </a:r>
            <a:r>
              <a:rPr lang="en-US" baseline="0" dirty="0" err="1" smtClean="0"/>
              <a:t>analyse</a:t>
            </a:r>
            <a:r>
              <a:rPr lang="en-US" baseline="0" dirty="0" smtClean="0"/>
              <a:t> SME’s innovation and </a:t>
            </a:r>
            <a:r>
              <a:rPr lang="en-US" baseline="0" dirty="0" err="1" smtClean="0"/>
              <a:t>internationalisation</a:t>
            </a:r>
            <a:r>
              <a:rPr lang="en-US" baseline="0" dirty="0" smtClean="0"/>
              <a:t> potential by (2) developing and using a diagnostic tool to help SMEs assess their potential, which will finally result in (3) increased innovation-readiness levels among the SMEs involved as compared to the situation at the beginning of the project.</a:t>
            </a:r>
          </a:p>
          <a:p>
            <a:r>
              <a:rPr lang="en-US" baseline="0" dirty="0" smtClean="0"/>
              <a:t>Moreover, the output (a tool) perfectly fits output indicator 1.1.3 and the result is measurable (they did a baseline survey in 2015 and will repeat the survey at the end of the project so after they made improvements to framework conditions).</a:t>
            </a:r>
          </a:p>
          <a:p>
            <a:endParaRPr lang="en-US" baseline="0" dirty="0" smtClean="0"/>
          </a:p>
          <a:p>
            <a:r>
              <a:rPr lang="en-US" baseline="0" dirty="0" smtClean="0"/>
              <a:t>Second example = bad</a:t>
            </a:r>
          </a:p>
          <a:p>
            <a:endParaRPr lang="en-US" baseline="0" dirty="0" smtClean="0"/>
          </a:p>
          <a:p>
            <a:r>
              <a:rPr lang="en-US" baseline="0" dirty="0" smtClean="0"/>
              <a:t>The action is basically the same as the output, but especially the result is very general and not measurable.</a:t>
            </a:r>
            <a:endParaRPr lang="en-US" dirty="0"/>
          </a:p>
        </p:txBody>
      </p:sp>
      <p:sp>
        <p:nvSpPr>
          <p:cNvPr id="4" name="Espace réservé du numéro de diapositive 3"/>
          <p:cNvSpPr>
            <a:spLocks noGrp="1"/>
          </p:cNvSpPr>
          <p:nvPr>
            <p:ph type="sldNum" sz="quarter" idx="10"/>
          </p:nvPr>
        </p:nvSpPr>
        <p:spPr/>
        <p:txBody>
          <a:bodyPr/>
          <a:lstStyle/>
          <a:p>
            <a:pPr>
              <a:defRPr/>
            </a:pPr>
            <a:fld id="{7F219AF5-E722-4A64-9052-0D264976D26D}" type="slidenum">
              <a:rPr lang="fr-FR" smtClean="0"/>
              <a:pPr>
                <a:defRPr/>
              </a:pPr>
              <a:t>31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42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First </a:t>
            </a:r>
            <a:r>
              <a:rPr lang="fr-FR" dirty="0" err="1" smtClean="0"/>
              <a:t>example</a:t>
            </a:r>
            <a:r>
              <a:rPr lang="fr-FR" dirty="0" smtClean="0"/>
              <a:t> = good</a:t>
            </a:r>
          </a:p>
          <a:p>
            <a:endParaRPr lang="fr-FR" dirty="0" smtClean="0"/>
          </a:p>
          <a:p>
            <a:r>
              <a:rPr lang="fr-FR" dirty="0" smtClean="0"/>
              <a:t>Good mix</a:t>
            </a:r>
            <a:r>
              <a:rPr lang="fr-FR" baseline="0" dirty="0" smtClean="0"/>
              <a:t> of MS as </a:t>
            </a:r>
            <a:r>
              <a:rPr lang="fr-FR" baseline="0" dirty="0" err="1" smtClean="0"/>
              <a:t>well</a:t>
            </a:r>
            <a:r>
              <a:rPr lang="fr-FR" baseline="0" dirty="0" smtClean="0"/>
              <a:t> as </a:t>
            </a:r>
            <a:r>
              <a:rPr lang="fr-FR" baseline="0" dirty="0" err="1" smtClean="0"/>
              <a:t>sectors</a:t>
            </a:r>
            <a:r>
              <a:rPr lang="fr-FR" baseline="0" dirty="0" smtClean="0"/>
              <a:t>/</a:t>
            </a:r>
            <a:r>
              <a:rPr lang="fr-FR" baseline="0" dirty="0" err="1" smtClean="0"/>
              <a:t>typology</a:t>
            </a:r>
            <a:r>
              <a:rPr lang="fr-FR" baseline="0" dirty="0" smtClean="0"/>
              <a:t>.</a:t>
            </a:r>
            <a:endParaRPr lang="fr-FR" dirty="0" smtClean="0"/>
          </a:p>
        </p:txBody>
      </p:sp>
      <p:sp>
        <p:nvSpPr>
          <p:cNvPr id="542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D7D8C2-997E-4471-9E67-62C3B42137B1}" type="slidenum">
              <a:rPr lang="fr-FR" smtClean="0"/>
              <a:pPr/>
              <a:t>32</a:t>
            </a:fld>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427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Second </a:t>
            </a:r>
            <a:r>
              <a:rPr lang="fr-FR" dirty="0" err="1" smtClean="0"/>
              <a:t>example</a:t>
            </a:r>
            <a:r>
              <a:rPr lang="fr-FR" dirty="0" smtClean="0"/>
              <a:t> = </a:t>
            </a:r>
            <a:r>
              <a:rPr lang="fr-FR" dirty="0" err="1" smtClean="0"/>
              <a:t>bad</a:t>
            </a:r>
            <a:endParaRPr lang="fr-FR" dirty="0" smtClean="0"/>
          </a:p>
          <a:p>
            <a:endParaRPr lang="fr-FR" dirty="0" smtClean="0"/>
          </a:p>
          <a:p>
            <a:r>
              <a:rPr lang="fr-FR" dirty="0" err="1" smtClean="0"/>
              <a:t>Only</a:t>
            </a:r>
            <a:r>
              <a:rPr lang="fr-FR" baseline="0" dirty="0" smtClean="0"/>
              <a:t> 2 MS and the UK </a:t>
            </a:r>
            <a:r>
              <a:rPr lang="fr-FR" baseline="0" dirty="0" err="1" smtClean="0"/>
              <a:t>is</a:t>
            </a:r>
            <a:r>
              <a:rPr lang="fr-FR" baseline="0" dirty="0" smtClean="0"/>
              <a:t> not </a:t>
            </a:r>
            <a:r>
              <a:rPr lang="fr-FR" baseline="0" dirty="0" err="1" smtClean="0"/>
              <a:t>even</a:t>
            </a:r>
            <a:r>
              <a:rPr lang="fr-FR" baseline="0" dirty="0" smtClean="0"/>
              <a:t> </a:t>
            </a:r>
            <a:r>
              <a:rPr lang="fr-FR" baseline="0" dirty="0" err="1" smtClean="0"/>
              <a:t>among</a:t>
            </a:r>
            <a:r>
              <a:rPr lang="fr-FR" baseline="0" dirty="0" smtClean="0"/>
              <a:t> </a:t>
            </a:r>
            <a:r>
              <a:rPr lang="fr-FR" baseline="0" dirty="0" err="1" smtClean="0"/>
              <a:t>them</a:t>
            </a:r>
            <a:r>
              <a:rPr lang="fr-FR" baseline="0" dirty="0" smtClean="0"/>
              <a:t>. </a:t>
            </a:r>
            <a:r>
              <a:rPr lang="fr-FR" baseline="0" dirty="0" err="1" smtClean="0"/>
              <a:t>Furthermore</a:t>
            </a:r>
            <a:r>
              <a:rPr lang="fr-FR" baseline="0" dirty="0" smtClean="0"/>
              <a:t> </a:t>
            </a:r>
            <a:r>
              <a:rPr lang="fr-FR" baseline="0" dirty="0" err="1" smtClean="0"/>
              <a:t>very</a:t>
            </a:r>
            <a:r>
              <a:rPr lang="fr-FR" baseline="0" dirty="0" smtClean="0"/>
              <a:t> </a:t>
            </a:r>
            <a:r>
              <a:rPr lang="fr-FR" baseline="0" dirty="0" err="1" smtClean="0"/>
              <a:t>much</a:t>
            </a:r>
            <a:r>
              <a:rPr lang="fr-FR" baseline="0" dirty="0" smtClean="0"/>
              <a:t> </a:t>
            </a:r>
            <a:r>
              <a:rPr lang="fr-FR" baseline="0" dirty="0" err="1" smtClean="0"/>
              <a:t>focused</a:t>
            </a:r>
            <a:r>
              <a:rPr lang="fr-FR" baseline="0" dirty="0" smtClean="0"/>
              <a:t> on BE/FL. </a:t>
            </a:r>
            <a:r>
              <a:rPr lang="fr-FR" baseline="0" dirty="0" err="1" smtClean="0"/>
              <a:t>Finally</a:t>
            </a:r>
            <a:r>
              <a:rPr lang="fr-FR" baseline="0" dirty="0" smtClean="0"/>
              <a:t>, </a:t>
            </a:r>
            <a:r>
              <a:rPr lang="fr-FR" baseline="0" dirty="0" err="1" smtClean="0"/>
              <a:t>they</a:t>
            </a:r>
            <a:r>
              <a:rPr lang="fr-FR" baseline="0" dirty="0" smtClean="0"/>
              <a:t> are all </a:t>
            </a:r>
            <a:r>
              <a:rPr lang="fr-FR" baseline="0" dirty="0" err="1" smtClean="0"/>
              <a:t>partners</a:t>
            </a:r>
            <a:r>
              <a:rPr lang="fr-FR" baseline="0" dirty="0" smtClean="0"/>
              <a:t> </a:t>
            </a:r>
            <a:r>
              <a:rPr lang="fr-FR" baseline="0" dirty="0" err="1" smtClean="0"/>
              <a:t>from</a:t>
            </a:r>
            <a:r>
              <a:rPr lang="fr-FR" baseline="0" dirty="0" smtClean="0"/>
              <a:t> the </a:t>
            </a:r>
            <a:r>
              <a:rPr lang="fr-FR" baseline="0" dirty="0" err="1" smtClean="0"/>
              <a:t>same</a:t>
            </a:r>
            <a:r>
              <a:rPr lang="fr-FR" baseline="0" dirty="0" smtClean="0"/>
              <a:t> </a:t>
            </a:r>
            <a:r>
              <a:rPr lang="fr-FR" baseline="0" dirty="0" err="1" smtClean="0"/>
              <a:t>sector</a:t>
            </a:r>
            <a:r>
              <a:rPr lang="fr-FR" baseline="0" dirty="0" smtClean="0"/>
              <a:t>.</a:t>
            </a:r>
            <a:endParaRPr lang="fr-FR" dirty="0" smtClean="0"/>
          </a:p>
        </p:txBody>
      </p:sp>
      <p:sp>
        <p:nvSpPr>
          <p:cNvPr id="5427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D7D8C2-997E-4471-9E67-62C3B42137B1}" type="slidenum">
              <a:rPr lang="fr-FR" smtClean="0"/>
              <a:pPr/>
              <a:t>33</a:t>
            </a:fld>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325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First </a:t>
            </a:r>
            <a:r>
              <a:rPr lang="fr-FR" dirty="0" err="1" smtClean="0"/>
              <a:t>example</a:t>
            </a:r>
            <a:r>
              <a:rPr lang="fr-FR" dirty="0" smtClean="0"/>
              <a:t> = </a:t>
            </a:r>
            <a:r>
              <a:rPr lang="fr-FR" dirty="0" err="1" smtClean="0"/>
              <a:t>bad</a:t>
            </a:r>
            <a:endParaRPr lang="fr-FR" dirty="0" smtClean="0"/>
          </a:p>
          <a:p>
            <a:endParaRPr lang="fr-FR" dirty="0" smtClean="0"/>
          </a:p>
          <a:p>
            <a:r>
              <a:rPr lang="fr-FR" dirty="0" smtClean="0"/>
              <a:t>This </a:t>
            </a:r>
            <a:r>
              <a:rPr lang="fr-FR" dirty="0" err="1" smtClean="0"/>
              <a:t>example</a:t>
            </a:r>
            <a:r>
              <a:rPr lang="fr-FR" dirty="0" smtClean="0"/>
              <a:t> </a:t>
            </a:r>
            <a:r>
              <a:rPr lang="fr-FR" dirty="0" err="1" smtClean="0"/>
              <a:t>very</a:t>
            </a:r>
            <a:r>
              <a:rPr lang="fr-FR" dirty="0" smtClean="0"/>
              <a:t> </a:t>
            </a:r>
            <a:r>
              <a:rPr lang="fr-FR" dirty="0" err="1" smtClean="0"/>
              <a:t>well</a:t>
            </a:r>
            <a:r>
              <a:rPr lang="fr-FR" dirty="0" smtClean="0"/>
              <a:t> </a:t>
            </a:r>
            <a:r>
              <a:rPr lang="fr-FR" dirty="0" err="1" smtClean="0"/>
              <a:t>represents</a:t>
            </a:r>
            <a:r>
              <a:rPr lang="fr-FR" dirty="0" smtClean="0"/>
              <a:t> the </a:t>
            </a:r>
            <a:r>
              <a:rPr lang="fr-FR" dirty="0" err="1" smtClean="0"/>
              <a:t>theory</a:t>
            </a:r>
            <a:r>
              <a:rPr lang="fr-FR" dirty="0" smtClean="0"/>
              <a:t> and uses the </a:t>
            </a:r>
            <a:r>
              <a:rPr lang="fr-FR" dirty="0" err="1" smtClean="0"/>
              <a:t>buzz</a:t>
            </a:r>
            <a:r>
              <a:rPr lang="fr-FR" baseline="0" dirty="0" smtClean="0"/>
              <a:t> </a:t>
            </a:r>
            <a:r>
              <a:rPr lang="fr-FR" baseline="0" dirty="0" err="1" smtClean="0"/>
              <a:t>words</a:t>
            </a:r>
            <a:r>
              <a:rPr lang="fr-FR" baseline="0" dirty="0" smtClean="0"/>
              <a:t>, but </a:t>
            </a:r>
            <a:r>
              <a:rPr lang="fr-FR" baseline="0" dirty="0" err="1" smtClean="0"/>
              <a:t>gives</a:t>
            </a:r>
            <a:r>
              <a:rPr lang="fr-FR" baseline="0" dirty="0" smtClean="0"/>
              <a:t> no </a:t>
            </a:r>
            <a:r>
              <a:rPr lang="fr-FR" baseline="0" dirty="0" err="1" smtClean="0"/>
              <a:t>concrete</a:t>
            </a:r>
            <a:r>
              <a:rPr lang="fr-FR" baseline="0" dirty="0" smtClean="0"/>
              <a:t> </a:t>
            </a:r>
            <a:r>
              <a:rPr lang="fr-FR" baseline="0" dirty="0" err="1" smtClean="0"/>
              <a:t>examples</a:t>
            </a:r>
            <a:r>
              <a:rPr lang="fr-FR" baseline="0" dirty="0" smtClean="0"/>
              <a:t>.</a:t>
            </a:r>
          </a:p>
          <a:p>
            <a:endParaRPr lang="fr-FR" baseline="0" dirty="0" smtClean="0"/>
          </a:p>
          <a:p>
            <a:r>
              <a:rPr lang="fr-FR" baseline="0" dirty="0" smtClean="0"/>
              <a:t>Second </a:t>
            </a:r>
            <a:r>
              <a:rPr lang="fr-FR" baseline="0" dirty="0" err="1" smtClean="0"/>
              <a:t>example</a:t>
            </a:r>
            <a:r>
              <a:rPr lang="fr-FR" baseline="0" dirty="0" smtClean="0"/>
              <a:t> = good</a:t>
            </a:r>
          </a:p>
          <a:p>
            <a:endParaRPr lang="fr-FR" baseline="0" dirty="0" smtClean="0"/>
          </a:p>
          <a:p>
            <a:r>
              <a:rPr lang="fr-FR" dirty="0" smtClean="0"/>
              <a:t>The quadruple </a:t>
            </a:r>
            <a:r>
              <a:rPr lang="fr-FR" dirty="0" err="1" smtClean="0"/>
              <a:t>helix</a:t>
            </a:r>
            <a:r>
              <a:rPr lang="fr-FR" baseline="0" dirty="0" smtClean="0"/>
              <a:t> </a:t>
            </a:r>
            <a:r>
              <a:rPr lang="fr-FR" baseline="0" dirty="0" err="1" smtClean="0"/>
              <a:t>is</a:t>
            </a:r>
            <a:r>
              <a:rPr lang="fr-FR" baseline="0" dirty="0" smtClean="0"/>
              <a:t> </a:t>
            </a:r>
            <a:r>
              <a:rPr lang="fr-FR" baseline="0" dirty="0" err="1" smtClean="0"/>
              <a:t>represented</a:t>
            </a:r>
            <a:r>
              <a:rPr lang="fr-FR" baseline="0" dirty="0" smtClean="0"/>
              <a:t> </a:t>
            </a:r>
            <a:r>
              <a:rPr lang="fr-FR" baseline="0" dirty="0" err="1" smtClean="0"/>
              <a:t>very</a:t>
            </a:r>
            <a:r>
              <a:rPr lang="fr-FR" baseline="0" dirty="0" smtClean="0"/>
              <a:t> </a:t>
            </a:r>
            <a:r>
              <a:rPr lang="fr-FR" baseline="0" dirty="0" err="1" smtClean="0"/>
              <a:t>concretely</a:t>
            </a:r>
            <a:r>
              <a:rPr lang="fr-FR" baseline="0" dirty="0" smtClean="0"/>
              <a:t> </a:t>
            </a:r>
            <a:r>
              <a:rPr lang="fr-FR" baseline="0" dirty="0" err="1" smtClean="0"/>
              <a:t>with</a:t>
            </a:r>
            <a:r>
              <a:rPr lang="fr-FR" baseline="0" dirty="0" smtClean="0"/>
              <a:t> </a:t>
            </a:r>
            <a:r>
              <a:rPr lang="fr-FR" baseline="0" dirty="0" err="1" smtClean="0"/>
              <a:t>actors</a:t>
            </a:r>
            <a:r>
              <a:rPr lang="fr-FR" baseline="0" dirty="0" smtClean="0"/>
              <a:t> relevant to the </a:t>
            </a:r>
            <a:r>
              <a:rPr lang="fr-FR" baseline="0" dirty="0" err="1" smtClean="0"/>
              <a:t>project</a:t>
            </a:r>
            <a:r>
              <a:rPr lang="fr-FR" baseline="0" dirty="0" smtClean="0"/>
              <a:t>:</a:t>
            </a:r>
          </a:p>
          <a:p>
            <a:pPr>
              <a:buFontTx/>
              <a:buChar char="-"/>
            </a:pPr>
            <a:r>
              <a:rPr lang="fr-FR" baseline="0" dirty="0" err="1" smtClean="0"/>
              <a:t>Games</a:t>
            </a:r>
            <a:r>
              <a:rPr lang="fr-FR" baseline="0" dirty="0" smtClean="0"/>
              <a:t> </a:t>
            </a:r>
            <a:r>
              <a:rPr lang="fr-FR" baseline="0" dirty="0" err="1" smtClean="0"/>
              <a:t>students</a:t>
            </a:r>
            <a:r>
              <a:rPr lang="fr-FR" baseline="0" dirty="0" smtClean="0"/>
              <a:t> and </a:t>
            </a:r>
            <a:r>
              <a:rPr lang="fr-FR" baseline="0" dirty="0" err="1" smtClean="0"/>
              <a:t>educational</a:t>
            </a:r>
            <a:r>
              <a:rPr lang="fr-FR" baseline="0" dirty="0" smtClean="0"/>
              <a:t> model (HEI)</a:t>
            </a:r>
          </a:p>
          <a:p>
            <a:pPr>
              <a:buFontTx/>
              <a:buChar char="-"/>
            </a:pPr>
            <a:r>
              <a:rPr lang="fr-FR" baseline="0" dirty="0" err="1" smtClean="0"/>
              <a:t>Serious</a:t>
            </a:r>
            <a:r>
              <a:rPr lang="fr-FR" baseline="0" dirty="0" smtClean="0"/>
              <a:t> gaming </a:t>
            </a:r>
            <a:r>
              <a:rPr lang="fr-FR" baseline="0" dirty="0" err="1" smtClean="0"/>
              <a:t>SMEs</a:t>
            </a:r>
            <a:r>
              <a:rPr lang="fr-FR" baseline="0" dirty="0" smtClean="0"/>
              <a:t> and businesses (</a:t>
            </a:r>
            <a:r>
              <a:rPr lang="fr-FR" baseline="0" dirty="0" err="1" smtClean="0"/>
              <a:t>private</a:t>
            </a:r>
            <a:r>
              <a:rPr lang="fr-FR" baseline="0" dirty="0" smtClean="0"/>
              <a:t> </a:t>
            </a:r>
            <a:r>
              <a:rPr lang="fr-FR" baseline="0" dirty="0" err="1" smtClean="0"/>
              <a:t>sector</a:t>
            </a:r>
            <a:r>
              <a:rPr lang="fr-FR" baseline="0" dirty="0" smtClean="0"/>
              <a:t>)</a:t>
            </a:r>
          </a:p>
          <a:p>
            <a:pPr>
              <a:buFontTx/>
              <a:buChar char="-"/>
            </a:pPr>
            <a:r>
              <a:rPr lang="fr-FR" baseline="0" dirty="0" smtClean="0"/>
              <a:t>End </a:t>
            </a:r>
            <a:r>
              <a:rPr lang="fr-FR" baseline="0" dirty="0" err="1" smtClean="0"/>
              <a:t>users</a:t>
            </a:r>
            <a:r>
              <a:rPr lang="fr-FR" baseline="0" dirty="0" smtClean="0"/>
              <a:t> (civil society)</a:t>
            </a:r>
          </a:p>
          <a:p>
            <a:pPr>
              <a:buFontTx/>
              <a:buChar char="-"/>
            </a:pPr>
            <a:r>
              <a:rPr lang="fr-FR" baseline="0" dirty="0" err="1" smtClean="0"/>
              <a:t>Regional</a:t>
            </a:r>
            <a:r>
              <a:rPr lang="fr-FR" baseline="0" dirty="0" smtClean="0"/>
              <a:t> </a:t>
            </a:r>
            <a:r>
              <a:rPr lang="fr-FR" baseline="0" dirty="0" err="1" smtClean="0"/>
              <a:t>councils</a:t>
            </a:r>
            <a:r>
              <a:rPr lang="fr-FR" baseline="0" dirty="0" smtClean="0"/>
              <a:t> (public </a:t>
            </a:r>
            <a:r>
              <a:rPr lang="fr-FR" baseline="0" dirty="0" err="1" smtClean="0"/>
              <a:t>sector</a:t>
            </a:r>
            <a:r>
              <a:rPr lang="fr-FR" baseline="0" smtClean="0"/>
              <a:t>)</a:t>
            </a:r>
            <a:endParaRPr lang="fr-FR" baseline="0" dirty="0" smtClean="0"/>
          </a:p>
          <a:p>
            <a:pPr>
              <a:buFontTx/>
              <a:buChar char="-"/>
            </a:pPr>
            <a:endParaRPr lang="fr-FR" baseline="0" dirty="0" smtClean="0"/>
          </a:p>
        </p:txBody>
      </p:sp>
      <p:sp>
        <p:nvSpPr>
          <p:cNvPr id="5325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35CB36-EF54-44DC-8D4C-1039EEC76F4D}" type="slidenum">
              <a:rPr lang="fr-FR" smtClean="0"/>
              <a:pPr/>
              <a:t>34</a:t>
            </a:fld>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bwMode="auto">
          <a:xfrm>
            <a:off x="381000" y="695325"/>
            <a:ext cx="6096000" cy="3429000"/>
          </a:xfrm>
          <a:solidFill>
            <a:srgbClr val="FFFFFF"/>
          </a:solidFill>
          <a:ln>
            <a:solidFill>
              <a:srgbClr val="000000"/>
            </a:solidFill>
            <a:miter lim="800000"/>
            <a:headEnd/>
            <a:tailEnd/>
          </a:ln>
        </p:spPr>
      </p:sp>
      <p:sp>
        <p:nvSpPr>
          <p:cNvPr id="55299" name="Rectangle 2"/>
          <p:cNvSpPr>
            <a:spLocks noGrp="1" noChangeArrowheads="1"/>
          </p:cNvSpPr>
          <p:nvPr>
            <p:ph type="body" idx="1"/>
          </p:nvPr>
        </p:nvSpPr>
        <p:spPr bwMode="auto">
          <a:noFill/>
        </p:spPr>
        <p:txBody>
          <a:bodyPr wrap="none" numCol="1" anchor="ctr"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85000" lnSpcReduction="10000"/>
          </a:bodyPr>
          <a:lstStyle/>
          <a:p>
            <a:pPr marL="342900" lvl="1" indent="-342900" algn="l">
              <a:buFont typeface="Arial" charset="0"/>
              <a:buNone/>
            </a:pPr>
            <a:r>
              <a:rPr lang="en-US" dirty="0" smtClean="0">
                <a:latin typeface="Open Sans Light" pitchFamily="34" charset="0"/>
              </a:rPr>
              <a:t>How does your project contribute to improving the framework conditions for delivering innovation? </a:t>
            </a:r>
          </a:p>
          <a:p>
            <a:pPr marL="342900" lvl="1" indent="-342900" algn="l">
              <a:buFont typeface="Arial" charset="0"/>
              <a:buNone/>
            </a:pPr>
            <a:endParaRPr lang="en-US" dirty="0" smtClean="0">
              <a:latin typeface="Open Sans Light" pitchFamily="34" charset="0"/>
            </a:endParaRPr>
          </a:p>
          <a:p>
            <a:pPr marL="342900" lvl="1" indent="-342900" algn="l">
              <a:buFont typeface="Arial" charset="0"/>
              <a:buNone/>
            </a:pPr>
            <a:r>
              <a:rPr lang="en-US" dirty="0" smtClean="0">
                <a:latin typeface="Open Sans Light" pitchFamily="34" charset="0"/>
              </a:rPr>
              <a:t>How does your project contribute to the implementation of Smart </a:t>
            </a:r>
            <a:r>
              <a:rPr lang="en-US" dirty="0" err="1" smtClean="0">
                <a:latin typeface="Open Sans Light" pitchFamily="34" charset="0"/>
              </a:rPr>
              <a:t>Specialisation</a:t>
            </a:r>
            <a:r>
              <a:rPr lang="en-US" dirty="0" smtClean="0">
                <a:latin typeface="Open Sans Light" pitchFamily="34" charset="0"/>
              </a:rPr>
              <a:t> Strategies?</a:t>
            </a:r>
          </a:p>
          <a:p>
            <a:pPr marL="342900" lvl="1" indent="-342900" algn="l">
              <a:buFont typeface="Arial" charset="0"/>
              <a:buNone/>
            </a:pPr>
            <a:endParaRPr lang="en-US" dirty="0" smtClean="0">
              <a:latin typeface="Open Sans Light" pitchFamily="34" charset="0"/>
            </a:endParaRPr>
          </a:p>
          <a:p>
            <a:pPr marL="342900" lvl="1" indent="-342900" algn="l">
              <a:buFont typeface="Arial" charset="0"/>
              <a:buNone/>
            </a:pPr>
            <a:r>
              <a:rPr lang="en-US" sz="1900" b="1" dirty="0" smtClean="0">
                <a:latin typeface="Open Sans Light" pitchFamily="34" charset="0"/>
              </a:rPr>
              <a:t>Supporting SMEs:</a:t>
            </a:r>
          </a:p>
          <a:p>
            <a:pPr marL="0" indent="-400050" algn="l"/>
            <a:r>
              <a:rPr lang="en-US" sz="1900" dirty="0" smtClean="0">
                <a:latin typeface="Open Sans Light" pitchFamily="34" charset="0"/>
              </a:rPr>
              <a:t>- Helping them to understand innovation &amp; </a:t>
            </a:r>
            <a:r>
              <a:rPr lang="en-US" sz="1900" dirty="0" err="1" smtClean="0">
                <a:latin typeface="Open Sans Light" pitchFamily="34" charset="0"/>
              </a:rPr>
              <a:t>internationalisation</a:t>
            </a:r>
            <a:endParaRPr lang="en-US" sz="1900" dirty="0" smtClean="0">
              <a:latin typeface="Open Sans Light" pitchFamily="34" charset="0"/>
            </a:endParaRPr>
          </a:p>
          <a:p>
            <a:pPr marL="0" indent="-400050" algn="l"/>
            <a:r>
              <a:rPr lang="en-US" sz="1900" dirty="0" smtClean="0">
                <a:latin typeface="Open Sans Light" pitchFamily="34" charset="0"/>
              </a:rPr>
              <a:t>- Exposing them to expertise from the 2 Seas area</a:t>
            </a:r>
          </a:p>
          <a:p>
            <a:pPr marL="0" indent="-400050" algn="l"/>
            <a:r>
              <a:rPr lang="en-US" sz="1900" dirty="0" smtClean="0">
                <a:latin typeface="Open Sans Light" pitchFamily="34" charset="0"/>
              </a:rPr>
              <a:t>- Assessing companies for innovation potential</a:t>
            </a:r>
          </a:p>
          <a:p>
            <a:pPr marL="0" indent="-400050" algn="l"/>
            <a:r>
              <a:rPr lang="en-US" sz="1900" dirty="0" smtClean="0">
                <a:latin typeface="Open Sans Light" pitchFamily="34" charset="0"/>
              </a:rPr>
              <a:t>- Facilitating the adoption of innovation techniques to adapt business processes, products / services</a:t>
            </a:r>
          </a:p>
          <a:p>
            <a:pPr marL="0" indent="-400050" algn="l">
              <a:buFont typeface="Arial" charset="0"/>
              <a:buNone/>
            </a:pPr>
            <a:endParaRPr lang="en-US" sz="1900" dirty="0" smtClean="0">
              <a:latin typeface="Open Sans Light" pitchFamily="34" charset="0"/>
            </a:endParaRPr>
          </a:p>
          <a:p>
            <a:pPr marL="0" indent="-400050" algn="l">
              <a:buFont typeface="Arial" charset="0"/>
              <a:buNone/>
            </a:pPr>
            <a:r>
              <a:rPr lang="en-US" sz="1900" b="1" dirty="0" smtClean="0">
                <a:latin typeface="Open Sans Light" pitchFamily="34" charset="0"/>
              </a:rPr>
              <a:t>ISE will focus on sectors linked to regional S3 priorities:</a:t>
            </a:r>
          </a:p>
          <a:p>
            <a:pPr marL="0" indent="-400050" algn="l">
              <a:buFont typeface="Arial" charset="0"/>
              <a:buNone/>
            </a:pPr>
            <a:r>
              <a:rPr lang="en-US" sz="1900" dirty="0" err="1" smtClean="0">
                <a:latin typeface="Open Sans Light" pitchFamily="34" charset="0"/>
              </a:rPr>
              <a:t>Agri</a:t>
            </a:r>
            <a:r>
              <a:rPr lang="en-US" sz="1900" dirty="0" smtClean="0">
                <a:latin typeface="Open Sans Light" pitchFamily="34" charset="0"/>
              </a:rPr>
              <a:t>-food, New Materials, Digital &amp; Creative, “Mechatronics”</a:t>
            </a: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EE70A9-0615-4261-81F6-CB6B8DD15B37}" type="slidenum">
              <a:rPr lang="fr-FR" smtClean="0"/>
              <a:pPr/>
              <a:t>11</a:t>
            </a:fld>
            <a:endParaRPr lang="fr-FR" smtClean="0"/>
          </a:p>
        </p:txBody>
      </p:sp>
    </p:spTree>
    <p:extLst>
      <p:ext uri="{BB962C8B-B14F-4D97-AF65-F5344CB8AC3E}">
        <p14:creationId xmlns:p14="http://schemas.microsoft.com/office/powerpoint/2010/main" val="3971620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marL="342900" lvl="1" indent="-342900" algn="just">
              <a:buFont typeface="Arial" charset="0"/>
              <a:buNone/>
            </a:pPr>
            <a:r>
              <a:rPr lang="en-US" sz="2800" dirty="0" smtClean="0">
                <a:latin typeface="Open Sans Light" pitchFamily="34" charset="0"/>
              </a:rPr>
              <a:t>Which output indicator(s) does your project contribute to and how?</a:t>
            </a: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b="1" dirty="0" smtClean="0">
                <a:latin typeface="Open Sans Light" pitchFamily="34" charset="0"/>
              </a:rPr>
              <a:t>Output indicators for the ISE</a:t>
            </a:r>
            <a:r>
              <a:rPr lang="en-US" sz="2800" b="1" baseline="0" dirty="0" smtClean="0">
                <a:latin typeface="Open Sans Light" pitchFamily="34" charset="0"/>
              </a:rPr>
              <a:t> project</a:t>
            </a:r>
          </a:p>
          <a:p>
            <a:pPr marL="342900" lvl="1" indent="-342900" algn="just">
              <a:buFont typeface="Arial" charset="0"/>
              <a:buNone/>
            </a:pPr>
            <a:endParaRPr lang="en-US" sz="2800" baseline="0" dirty="0" smtClean="0">
              <a:latin typeface="Open Sans Light" pitchFamily="34" charset="0"/>
            </a:endParaRPr>
          </a:p>
          <a:p>
            <a:pPr marL="342900" lvl="1" indent="-342900" algn="just">
              <a:buNone/>
            </a:pPr>
            <a:r>
              <a:rPr lang="en-GB" sz="1700" dirty="0" smtClean="0">
                <a:latin typeface="Open Sans Light" pitchFamily="34" charset="0"/>
              </a:rPr>
              <a:t>OI 1.1.2: “</a:t>
            </a:r>
            <a:r>
              <a:rPr lang="en-GB" sz="1700" i="1" dirty="0" smtClean="0">
                <a:latin typeface="Open Sans Light" pitchFamily="34" charset="0"/>
              </a:rPr>
              <a:t>Networks &amp; structures established or enlarged to improve the framework conditions for innovation</a:t>
            </a:r>
            <a:r>
              <a:rPr lang="en-GB" sz="1700" dirty="0" smtClean="0">
                <a:latin typeface="Open Sans Light" pitchFamily="34" charset="0"/>
              </a:rPr>
              <a:t>”</a:t>
            </a:r>
          </a:p>
          <a:p>
            <a:r>
              <a:rPr lang="en-GB" sz="1700" dirty="0" smtClean="0"/>
              <a:t>Creation of new sector-focused cross-border clusters</a:t>
            </a:r>
          </a:p>
          <a:p>
            <a:pPr marL="342900" lvl="1" indent="-342900" algn="just">
              <a:buNone/>
            </a:pPr>
            <a:endParaRPr lang="en-GB" sz="1700" dirty="0" smtClean="0">
              <a:latin typeface="Open Sans Light" pitchFamily="34" charset="0"/>
            </a:endParaRPr>
          </a:p>
          <a:p>
            <a:pPr marL="342900" lvl="1" indent="-342900" algn="just">
              <a:buNone/>
            </a:pPr>
            <a:r>
              <a:rPr lang="en-GB" sz="1700" dirty="0" smtClean="0">
                <a:latin typeface="Open Sans Light" pitchFamily="34" charset="0"/>
              </a:rPr>
              <a:t>OI 1.1.3: “</a:t>
            </a:r>
            <a:r>
              <a:rPr lang="en-GB" sz="1700" i="1" dirty="0" smtClean="0">
                <a:latin typeface="Open Sans Light" pitchFamily="34" charset="0"/>
              </a:rPr>
              <a:t>Solutions (methods/tools/services) established to improve the framework conditions for innovation</a:t>
            </a:r>
            <a:r>
              <a:rPr lang="en-GB" sz="1700" dirty="0" smtClean="0">
                <a:latin typeface="Open Sans Light" pitchFamily="34" charset="0"/>
              </a:rPr>
              <a:t>”</a:t>
            </a:r>
          </a:p>
          <a:p>
            <a:pPr>
              <a:buFont typeface="Arial" pitchFamily="34" charset="0"/>
              <a:buChar char="•"/>
            </a:pPr>
            <a:r>
              <a:rPr lang="en-GB" sz="1700" dirty="0" smtClean="0"/>
              <a:t>New service for SMEs – programme of innovation taster sessions</a:t>
            </a:r>
          </a:p>
          <a:p>
            <a:pPr>
              <a:buFont typeface="Arial" pitchFamily="34" charset="0"/>
              <a:buChar char="•"/>
            </a:pPr>
            <a:r>
              <a:rPr lang="en-GB" sz="1700" dirty="0" smtClean="0"/>
              <a:t>New service for SMEs – cross-border innovation workshops  </a:t>
            </a:r>
          </a:p>
          <a:p>
            <a:pPr>
              <a:buFont typeface="Arial" pitchFamily="34" charset="0"/>
              <a:buChar char="•"/>
            </a:pPr>
            <a:r>
              <a:rPr lang="en-GB" sz="1700" dirty="0" smtClean="0"/>
              <a:t>Diagnostic tool to assess SMEs innovation &amp; internationalisation potential</a:t>
            </a:r>
          </a:p>
          <a:p>
            <a:pPr>
              <a:buFont typeface="Arial" pitchFamily="34" charset="0"/>
              <a:buChar char="•"/>
            </a:pPr>
            <a:r>
              <a:rPr lang="en-GB" sz="1700" dirty="0" smtClean="0"/>
              <a:t>'Innovation Pathway' programme to help SMEs apply innovation techniques</a:t>
            </a:r>
          </a:p>
          <a:p>
            <a:pPr>
              <a:buFont typeface="Arial" pitchFamily="34" charset="0"/>
              <a:buChar char="•"/>
            </a:pPr>
            <a:r>
              <a:rPr lang="en-GB" sz="1700" dirty="0" smtClean="0"/>
              <a:t>Cross-border cluster web-platform developed</a:t>
            </a:r>
            <a:endParaRPr lang="en-GB" sz="1700" dirty="0" smtClean="0">
              <a:latin typeface="Open Sans Light" pitchFamily="34" charset="0"/>
            </a:endParaRP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EE70A9-0615-4261-81F6-CB6B8DD15B37}" type="slidenum">
              <a:rPr lang="fr-FR" smtClean="0"/>
              <a:pPr/>
              <a:t>16</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buNone/>
            </a:pPr>
            <a:r>
              <a:rPr lang="en-GB" sz="1200" u="sng" dirty="0" smtClean="0">
                <a:latin typeface="Open Sans Light" pitchFamily="34" charset="0"/>
              </a:rPr>
              <a:t>Formulation</a:t>
            </a:r>
            <a:r>
              <a:rPr lang="en-GB" sz="1200" dirty="0" smtClean="0">
                <a:latin typeface="Open Sans Light" pitchFamily="34" charset="0"/>
              </a:rPr>
              <a:t>: which leads to the preparation of a policy document (common strategy, joint policy action plan, common </a:t>
            </a:r>
            <a:r>
              <a:rPr lang="en-GB" sz="1200" dirty="0" err="1" smtClean="0">
                <a:latin typeface="Open Sans Light" pitchFamily="34" charset="0"/>
              </a:rPr>
              <a:t>sectoral</a:t>
            </a:r>
            <a:r>
              <a:rPr lang="en-GB" sz="1200" dirty="0" smtClean="0">
                <a:latin typeface="Open Sans Light" pitchFamily="34" charset="0"/>
              </a:rPr>
              <a:t> Programme, joint action protocol, common agreement)</a:t>
            </a:r>
          </a:p>
          <a:p>
            <a:pPr algn="just">
              <a:buNone/>
            </a:pPr>
            <a:endParaRPr lang="en-GB" sz="1200" dirty="0" smtClean="0">
              <a:latin typeface="Open Sans Light" pitchFamily="34" charset="0"/>
            </a:endParaRPr>
          </a:p>
          <a:p>
            <a:pPr algn="just">
              <a:buNone/>
            </a:pPr>
            <a:r>
              <a:rPr lang="en-GB" sz="1200" u="sng" dirty="0" smtClean="0">
                <a:latin typeface="Open Sans Light" pitchFamily="34" charset="0"/>
              </a:rPr>
              <a:t>Establishment</a:t>
            </a:r>
            <a:r>
              <a:rPr lang="en-GB" sz="1200" dirty="0" smtClean="0">
                <a:latin typeface="Open Sans Light" pitchFamily="34" charset="0"/>
              </a:rPr>
              <a:t>: or the concrete set up of a network, facility, service (monitoring system, joint service provider and collaborative platform)</a:t>
            </a:r>
          </a:p>
          <a:p>
            <a:pPr algn="just">
              <a:buNone/>
            </a:pPr>
            <a:endParaRPr lang="en-US" sz="1200" u="sng" dirty="0" smtClean="0">
              <a:latin typeface="Open Sans Light" pitchFamily="34" charset="0"/>
            </a:endParaRPr>
          </a:p>
          <a:p>
            <a:pPr algn="just">
              <a:buNone/>
            </a:pPr>
            <a:r>
              <a:rPr lang="en-US" sz="1200" u="sng" dirty="0" smtClean="0">
                <a:latin typeface="Open Sans Light" pitchFamily="34" charset="0"/>
              </a:rPr>
              <a:t>Development</a:t>
            </a:r>
            <a:r>
              <a:rPr lang="en-US" sz="1200" dirty="0" smtClean="0">
                <a:latin typeface="Open Sans Light" pitchFamily="34" charset="0"/>
              </a:rPr>
              <a:t>: or </a:t>
            </a:r>
            <a:r>
              <a:rPr lang="fr-FR" sz="1200" dirty="0" smtClean="0">
                <a:latin typeface="Open Sans Light" pitchFamily="34" charset="0"/>
              </a:rPr>
              <a:t>production of </a:t>
            </a:r>
            <a:r>
              <a:rPr lang="fr-FR" sz="1200" dirty="0" err="1" smtClean="0">
                <a:latin typeface="Open Sans Light" pitchFamily="34" charset="0"/>
              </a:rPr>
              <a:t>useful</a:t>
            </a:r>
            <a:r>
              <a:rPr lang="fr-FR" sz="1200" dirty="0" smtClean="0">
                <a:latin typeface="Open Sans Light" pitchFamily="34" charset="0"/>
              </a:rPr>
              <a:t> </a:t>
            </a:r>
            <a:r>
              <a:rPr lang="fr-FR" sz="1200" dirty="0" err="1" smtClean="0">
                <a:latin typeface="Open Sans Light" pitchFamily="34" charset="0"/>
              </a:rPr>
              <a:t>materials</a:t>
            </a:r>
            <a:r>
              <a:rPr lang="fr-FR" sz="1200" dirty="0" smtClean="0">
                <a:latin typeface="Open Sans Light" pitchFamily="34" charset="0"/>
              </a:rPr>
              <a:t>, </a:t>
            </a:r>
            <a:r>
              <a:rPr lang="fr-FR" sz="1200" dirty="0" err="1" smtClean="0">
                <a:latin typeface="Open Sans Light" pitchFamily="34" charset="0"/>
              </a:rPr>
              <a:t>devices</a:t>
            </a:r>
            <a:r>
              <a:rPr lang="fr-FR" sz="1200" dirty="0" smtClean="0">
                <a:latin typeface="Open Sans Light" pitchFamily="34" charset="0"/>
              </a:rPr>
              <a:t>, </a:t>
            </a:r>
            <a:r>
              <a:rPr lang="fr-FR" sz="1200" dirty="0" err="1" smtClean="0">
                <a:latin typeface="Open Sans Light" pitchFamily="34" charset="0"/>
              </a:rPr>
              <a:t>processes</a:t>
            </a:r>
            <a:r>
              <a:rPr lang="fr-FR" sz="1200" dirty="0" smtClean="0">
                <a:latin typeface="Open Sans Light" pitchFamily="34" charset="0"/>
              </a:rPr>
              <a:t>, </a:t>
            </a:r>
            <a:r>
              <a:rPr lang="fr-FR" sz="1200" dirty="0" err="1" smtClean="0">
                <a:latin typeface="Open Sans Light" pitchFamily="34" charset="0"/>
              </a:rPr>
              <a:t>systems</a:t>
            </a:r>
            <a:r>
              <a:rPr lang="fr-FR" sz="1200" dirty="0" smtClean="0">
                <a:latin typeface="Open Sans Light" pitchFamily="34" charset="0"/>
              </a:rPr>
              <a:t> or </a:t>
            </a:r>
            <a:r>
              <a:rPr lang="fr-FR" sz="1200" dirty="0" err="1" smtClean="0">
                <a:latin typeface="Open Sans Light" pitchFamily="34" charset="0"/>
              </a:rPr>
              <a:t>methods</a:t>
            </a:r>
            <a:r>
              <a:rPr lang="fr-FR" sz="1200" dirty="0" smtClean="0">
                <a:latin typeface="Open Sans Light" pitchFamily="34" charset="0"/>
              </a:rPr>
              <a:t>, </a:t>
            </a:r>
            <a:r>
              <a:rPr lang="fr-FR" sz="1200" dirty="0" err="1" smtClean="0">
                <a:latin typeface="Open Sans Light" pitchFamily="34" charset="0"/>
              </a:rPr>
              <a:t>including</a:t>
            </a:r>
            <a:r>
              <a:rPr lang="fr-FR" sz="1200" dirty="0" smtClean="0">
                <a:latin typeface="Open Sans Light" pitchFamily="34" charset="0"/>
              </a:rPr>
              <a:t> design and </a:t>
            </a:r>
            <a:r>
              <a:rPr lang="fr-FR" sz="1200" dirty="0" err="1" smtClean="0">
                <a:latin typeface="Open Sans Light" pitchFamily="34" charset="0"/>
              </a:rPr>
              <a:t>development</a:t>
            </a:r>
            <a:r>
              <a:rPr lang="fr-FR" sz="1200" dirty="0" smtClean="0">
                <a:latin typeface="Open Sans Light" pitchFamily="34" charset="0"/>
              </a:rPr>
              <a:t> of prototypes</a:t>
            </a:r>
            <a:endParaRPr lang="en-US" sz="1200" dirty="0" smtClean="0">
              <a:latin typeface="Open Sans Light" pitchFamily="34" charset="0"/>
            </a:endParaRPr>
          </a:p>
          <a:p>
            <a:pPr algn="just">
              <a:buNone/>
            </a:pPr>
            <a:endParaRPr lang="en-US" sz="1200" dirty="0" smtClean="0">
              <a:latin typeface="Open Sans Light" pitchFamily="34" charset="0"/>
            </a:endParaRPr>
          </a:p>
        </p:txBody>
      </p:sp>
      <p:sp>
        <p:nvSpPr>
          <p:cNvPr id="4" name="Espace réservé du numéro de diapositive 3"/>
          <p:cNvSpPr>
            <a:spLocks noGrp="1"/>
          </p:cNvSpPr>
          <p:nvPr>
            <p:ph type="sldNum" sz="quarter" idx="10"/>
          </p:nvPr>
        </p:nvSpPr>
        <p:spPr/>
        <p:txBody>
          <a:bodyPr/>
          <a:lstStyle/>
          <a:p>
            <a:pPr>
              <a:defRPr/>
            </a:pPr>
            <a:fld id="{7F219AF5-E722-4A64-9052-0D264976D26D}" type="slidenum">
              <a:rPr lang="fr-FR" smtClean="0"/>
              <a:pPr>
                <a:defRPr/>
              </a:pPr>
              <a:t>17</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77500" lnSpcReduction="20000"/>
          </a:bodyPr>
          <a:lstStyle/>
          <a:p>
            <a:pPr marL="342900" lvl="1" indent="-342900" algn="just">
              <a:buFont typeface="Arial" charset="0"/>
              <a:buNone/>
            </a:pPr>
            <a:r>
              <a:rPr lang="en-US" sz="2800" dirty="0" smtClean="0">
                <a:latin typeface="Open Sans Light" pitchFamily="34" charset="0"/>
              </a:rPr>
              <a:t>What kind of actions and outputs will you develop in your project and why?</a:t>
            </a:r>
          </a:p>
          <a:p>
            <a:pPr marL="342900" lvl="1" indent="-342900" algn="just">
              <a:buFont typeface="Arial" charset="0"/>
              <a:buNone/>
            </a:pPr>
            <a:endParaRPr lang="en-US" sz="2800" dirty="0" smtClean="0">
              <a:latin typeface="Open Sans Light" pitchFamily="34" charset="0"/>
            </a:endParaRPr>
          </a:p>
          <a:p>
            <a:pPr marL="0" indent="0">
              <a:buNone/>
            </a:pPr>
            <a:r>
              <a:rPr lang="en-GB" sz="1600" b="1" dirty="0" smtClean="0"/>
              <a:t>WP1: Introduction to International Innovation </a:t>
            </a:r>
            <a:endParaRPr lang="en-GB" sz="1600" dirty="0" smtClean="0"/>
          </a:p>
          <a:p>
            <a:pPr>
              <a:buFont typeface="Arial" pitchFamily="34" charset="0"/>
              <a:buChar char="•"/>
            </a:pPr>
            <a:r>
              <a:rPr lang="en-GB" sz="1600" dirty="0" smtClean="0"/>
              <a:t>Recruiting companies (400 from 4 target sectors)</a:t>
            </a:r>
          </a:p>
          <a:p>
            <a:pPr>
              <a:buFont typeface="Arial" pitchFamily="34" charset="0"/>
              <a:buChar char="•"/>
            </a:pPr>
            <a:r>
              <a:rPr lang="en-GB" sz="1600" dirty="0" smtClean="0"/>
              <a:t>Taster Sessions &amp; Workshops for SMEs (28 events)</a:t>
            </a:r>
          </a:p>
          <a:p>
            <a:pPr>
              <a:buFont typeface="Arial" pitchFamily="34" charset="0"/>
              <a:buChar char="•"/>
            </a:pPr>
            <a:r>
              <a:rPr lang="en-GB" sz="1600" dirty="0" smtClean="0"/>
              <a:t>Cross-Border Innovation Guide (resource for SMEs)</a:t>
            </a:r>
          </a:p>
          <a:p>
            <a:pPr marL="0" indent="0">
              <a:buNone/>
            </a:pPr>
            <a:r>
              <a:rPr lang="en-GB" sz="1050" dirty="0" smtClean="0"/>
              <a:t> </a:t>
            </a:r>
            <a:endParaRPr lang="en-GB" sz="900" dirty="0" smtClean="0"/>
          </a:p>
          <a:p>
            <a:pPr marL="0" indent="0">
              <a:buNone/>
            </a:pPr>
            <a:r>
              <a:rPr lang="en-GB" sz="1600" b="1" dirty="0" smtClean="0"/>
              <a:t>WP2: Incubating Cross-Border Innovation</a:t>
            </a:r>
            <a:endParaRPr lang="en-GB" sz="1600" dirty="0" smtClean="0"/>
          </a:p>
          <a:p>
            <a:pPr>
              <a:buFont typeface="Arial" pitchFamily="34" charset="0"/>
              <a:buChar char="•"/>
            </a:pPr>
            <a:r>
              <a:rPr lang="en-GB" sz="1600" dirty="0" smtClean="0"/>
              <a:t>Company Diagnostics (240 companies)</a:t>
            </a:r>
          </a:p>
          <a:p>
            <a:pPr>
              <a:buFont typeface="Arial" pitchFamily="34" charset="0"/>
              <a:buChar char="•"/>
            </a:pPr>
            <a:r>
              <a:rPr lang="en-GB" sz="1600" dirty="0" smtClean="0"/>
              <a:t>Innovation Pathway Programme (8 events, 150 companies)</a:t>
            </a:r>
          </a:p>
          <a:p>
            <a:pPr>
              <a:buFont typeface="Arial" pitchFamily="34" charset="0"/>
              <a:buChar char="•"/>
            </a:pPr>
            <a:r>
              <a:rPr lang="en-GB" sz="1600" dirty="0" smtClean="0"/>
              <a:t>Cross-border Innovation Conferences (2 events)</a:t>
            </a:r>
          </a:p>
          <a:p>
            <a:pPr marL="0" indent="0">
              <a:buNone/>
            </a:pPr>
            <a:r>
              <a:rPr lang="en-GB" sz="900" dirty="0" smtClean="0"/>
              <a:t> </a:t>
            </a:r>
          </a:p>
          <a:p>
            <a:pPr marL="0" indent="0">
              <a:buNone/>
            </a:pPr>
            <a:r>
              <a:rPr lang="en-GB" sz="1600" b="1" dirty="0" smtClean="0"/>
              <a:t>WP3: Cross-Border Clustering for Innovation</a:t>
            </a:r>
            <a:endParaRPr lang="en-GB" sz="1600" dirty="0" smtClean="0"/>
          </a:p>
          <a:p>
            <a:pPr>
              <a:buFont typeface="Arial" pitchFamily="34" charset="0"/>
              <a:buChar char="•"/>
            </a:pPr>
            <a:r>
              <a:rPr lang="en-GB" sz="1600" dirty="0" smtClean="0"/>
              <a:t>Creation of new cross-border clusters (4 sector groupings)</a:t>
            </a:r>
          </a:p>
          <a:p>
            <a:pPr>
              <a:buFont typeface="Arial" pitchFamily="34" charset="0"/>
              <a:buChar char="•"/>
            </a:pPr>
            <a:r>
              <a:rPr lang="en-GB" sz="1600" dirty="0" smtClean="0"/>
              <a:t>International Innovation Events (6 events)</a:t>
            </a:r>
          </a:p>
          <a:p>
            <a:pPr>
              <a:buFont typeface="Arial" pitchFamily="34" charset="0"/>
              <a:buChar char="•"/>
            </a:pPr>
            <a:r>
              <a:rPr lang="en-GB" sz="1600" dirty="0" smtClean="0"/>
              <a:t>Cluster Web platform (for ongoing co-operation)</a:t>
            </a: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EE70A9-0615-4261-81F6-CB6B8DD15B37}" type="slidenum">
              <a:rPr lang="fr-FR" smtClean="0"/>
              <a:pPr/>
              <a:t>22</a:t>
            </a:fld>
            <a:endParaRPr lang="fr-FR" smtClean="0"/>
          </a:p>
        </p:txBody>
      </p:sp>
    </p:spTree>
    <p:extLst>
      <p:ext uri="{BB962C8B-B14F-4D97-AF65-F5344CB8AC3E}">
        <p14:creationId xmlns:p14="http://schemas.microsoft.com/office/powerpoint/2010/main" val="199830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62500" lnSpcReduction="20000"/>
          </a:bodyPr>
          <a:lstStyle/>
          <a:p>
            <a:pPr marL="342900" lvl="1" indent="-342900" algn="just">
              <a:buNone/>
            </a:pPr>
            <a:r>
              <a:rPr lang="fr-FR" sz="2800" dirty="0" err="1" smtClean="0">
                <a:latin typeface="Open Sans Light" pitchFamily="34" charset="0"/>
              </a:rPr>
              <a:t>Who</a:t>
            </a:r>
            <a:r>
              <a:rPr lang="fr-FR" sz="2800" dirty="0" smtClean="0">
                <a:latin typeface="Open Sans Light" pitchFamily="34" charset="0"/>
              </a:rPr>
              <a:t> </a:t>
            </a:r>
            <a:r>
              <a:rPr lang="fr-FR" sz="2800" dirty="0" err="1" smtClean="0">
                <a:latin typeface="Open Sans Light" pitchFamily="34" charset="0"/>
              </a:rPr>
              <a:t>is</a:t>
            </a:r>
            <a:r>
              <a:rPr lang="fr-FR" sz="2800" dirty="0" smtClean="0">
                <a:latin typeface="Open Sans Light" pitchFamily="34" charset="0"/>
              </a:rPr>
              <a:t> in </a:t>
            </a:r>
            <a:r>
              <a:rPr lang="fr-FR" sz="2800" dirty="0" err="1" smtClean="0">
                <a:latin typeface="Open Sans Light" pitchFamily="34" charset="0"/>
              </a:rPr>
              <a:t>your</a:t>
            </a:r>
            <a:r>
              <a:rPr lang="fr-FR" sz="2800" dirty="0" smtClean="0">
                <a:latin typeface="Open Sans Light" pitchFamily="34" charset="0"/>
              </a:rPr>
              <a:t> </a:t>
            </a:r>
            <a:r>
              <a:rPr lang="fr-FR" sz="2800" dirty="0" err="1" smtClean="0">
                <a:latin typeface="Open Sans Light" pitchFamily="34" charset="0"/>
              </a:rPr>
              <a:t>partnership</a:t>
            </a:r>
            <a:r>
              <a:rPr lang="fr-FR" sz="2800" dirty="0" smtClean="0">
                <a:latin typeface="Open Sans Light" pitchFamily="34" charset="0"/>
              </a:rPr>
              <a:t>? </a:t>
            </a:r>
            <a:r>
              <a:rPr lang="fr-FR" sz="2800" dirty="0" err="1" smtClean="0">
                <a:latin typeface="Open Sans Light" pitchFamily="34" charset="0"/>
              </a:rPr>
              <a:t>From</a:t>
            </a:r>
            <a:r>
              <a:rPr lang="fr-FR" sz="2800" dirty="0" smtClean="0">
                <a:latin typeface="Open Sans Light" pitchFamily="34" charset="0"/>
              </a:rPr>
              <a:t> </a:t>
            </a:r>
            <a:r>
              <a:rPr lang="fr-FR" sz="2800" dirty="0" err="1" smtClean="0">
                <a:latin typeface="Open Sans Light" pitchFamily="34" charset="0"/>
              </a:rPr>
              <a:t>which</a:t>
            </a:r>
            <a:r>
              <a:rPr lang="fr-FR" sz="2800" dirty="0" smtClean="0">
                <a:latin typeface="Open Sans Light" pitchFamily="34" charset="0"/>
              </a:rPr>
              <a:t> countries, </a:t>
            </a:r>
            <a:r>
              <a:rPr lang="fr-FR" sz="2800" dirty="0" err="1" smtClean="0">
                <a:latin typeface="Open Sans Light" pitchFamily="34" charset="0"/>
              </a:rPr>
              <a:t>from</a:t>
            </a:r>
            <a:r>
              <a:rPr lang="fr-FR" sz="2800" dirty="0" smtClean="0">
                <a:latin typeface="Open Sans Light" pitchFamily="34" charset="0"/>
              </a:rPr>
              <a:t> </a:t>
            </a:r>
            <a:r>
              <a:rPr lang="fr-FR" sz="2800" dirty="0" err="1" smtClean="0">
                <a:latin typeface="Open Sans Light" pitchFamily="34" charset="0"/>
              </a:rPr>
              <a:t>which</a:t>
            </a:r>
            <a:r>
              <a:rPr lang="fr-FR" sz="2800" dirty="0" smtClean="0">
                <a:latin typeface="Open Sans Light" pitchFamily="34" charset="0"/>
              </a:rPr>
              <a:t> </a:t>
            </a:r>
            <a:r>
              <a:rPr lang="fr-FR" sz="2800" dirty="0" err="1" smtClean="0">
                <a:latin typeface="Open Sans Light" pitchFamily="34" charset="0"/>
              </a:rPr>
              <a:t>sectors</a:t>
            </a:r>
            <a:r>
              <a:rPr lang="fr-FR" sz="2800" dirty="0" smtClean="0">
                <a:latin typeface="Open Sans Light" pitchFamily="34" charset="0"/>
              </a:rPr>
              <a:t>?</a:t>
            </a:r>
            <a:endParaRPr lang="en-US" sz="2800" dirty="0" smtClean="0">
              <a:latin typeface="Open Sans Light" pitchFamily="34" charset="0"/>
            </a:endParaRPr>
          </a:p>
          <a:p>
            <a:pPr marL="342900" lvl="1" indent="-342900" algn="just">
              <a:buNone/>
            </a:pPr>
            <a:endParaRPr lang="en-US" sz="2800" dirty="0" smtClean="0">
              <a:latin typeface="Open Sans Light" pitchFamily="34" charset="0"/>
            </a:endParaRPr>
          </a:p>
          <a:p>
            <a:pPr marL="342900" lvl="1" indent="-342900" algn="just">
              <a:buNone/>
            </a:pPr>
            <a:r>
              <a:rPr lang="en-US" sz="2800" dirty="0" smtClean="0">
                <a:latin typeface="Open Sans Light" pitchFamily="34" charset="0"/>
              </a:rPr>
              <a:t>How does your project cover the innovation chain/quadruple helix?</a:t>
            </a:r>
            <a:endParaRPr lang="fr-FR" sz="2800" dirty="0" smtClean="0">
              <a:latin typeface="Open Sans Light" pitchFamily="34" charset="0"/>
            </a:endParaRPr>
          </a:p>
          <a:p>
            <a:pPr marL="342900" lvl="1" indent="-342900" algn="just">
              <a:buNone/>
            </a:pPr>
            <a:endParaRPr lang="fr-FR" sz="2800" dirty="0" smtClean="0">
              <a:latin typeface="Open Sans Light" pitchFamily="34" charset="0"/>
            </a:endParaRPr>
          </a:p>
          <a:p>
            <a:pPr marL="342900" lvl="1" indent="-342900" algn="just">
              <a:buNone/>
            </a:pPr>
            <a:r>
              <a:rPr lang="fr-FR" sz="2800" dirty="0" smtClean="0">
                <a:latin typeface="Open Sans Light" pitchFamily="34" charset="0"/>
              </a:rPr>
              <a:t>How </a:t>
            </a:r>
            <a:r>
              <a:rPr lang="fr-FR" sz="2800" dirty="0" err="1" smtClean="0">
                <a:latin typeface="Open Sans Light" pitchFamily="34" charset="0"/>
              </a:rPr>
              <a:t>will</a:t>
            </a:r>
            <a:r>
              <a:rPr lang="fr-FR" sz="2800" dirty="0" smtClean="0">
                <a:latin typeface="Open Sans Light" pitchFamily="34" charset="0"/>
              </a:rPr>
              <a:t> </a:t>
            </a:r>
            <a:r>
              <a:rPr lang="fr-FR" sz="2800" dirty="0" err="1" smtClean="0">
                <a:latin typeface="Open Sans Light" pitchFamily="34" charset="0"/>
              </a:rPr>
              <a:t>you</a:t>
            </a:r>
            <a:r>
              <a:rPr lang="fr-FR" sz="2800" dirty="0" smtClean="0">
                <a:latin typeface="Open Sans Light" pitchFamily="34" charset="0"/>
              </a:rPr>
              <a:t> </a:t>
            </a:r>
            <a:r>
              <a:rPr lang="fr-FR" sz="2800" dirty="0" err="1" smtClean="0">
                <a:latin typeface="Open Sans Light" pitchFamily="34" charset="0"/>
              </a:rPr>
              <a:t>make</a:t>
            </a:r>
            <a:r>
              <a:rPr lang="fr-FR" sz="2800" dirty="0" smtClean="0">
                <a:latin typeface="Open Sans Light" pitchFamily="34" charset="0"/>
              </a:rPr>
              <a:t> use of the </a:t>
            </a:r>
            <a:r>
              <a:rPr lang="fr-FR" sz="2800" dirty="0" err="1" smtClean="0">
                <a:latin typeface="Open Sans Light" pitchFamily="34" charset="0"/>
              </a:rPr>
              <a:t>different</a:t>
            </a:r>
            <a:r>
              <a:rPr lang="fr-FR" sz="2800" dirty="0" smtClean="0">
                <a:latin typeface="Open Sans Light" pitchFamily="34" charset="0"/>
              </a:rPr>
              <a:t> expertise </a:t>
            </a:r>
            <a:r>
              <a:rPr lang="fr-FR" sz="2800" dirty="0" err="1" smtClean="0">
                <a:latin typeface="Open Sans Light" pitchFamily="34" charset="0"/>
              </a:rPr>
              <a:t>available</a:t>
            </a:r>
            <a:r>
              <a:rPr lang="fr-FR" sz="2800" dirty="0" smtClean="0">
                <a:latin typeface="Open Sans Light" pitchFamily="34" charset="0"/>
              </a:rPr>
              <a:t> in </a:t>
            </a:r>
            <a:r>
              <a:rPr lang="fr-FR" sz="2800" dirty="0" err="1" smtClean="0">
                <a:latin typeface="Open Sans Light" pitchFamily="34" charset="0"/>
              </a:rPr>
              <a:t>your</a:t>
            </a:r>
            <a:r>
              <a:rPr lang="fr-FR" sz="2800" dirty="0" smtClean="0">
                <a:latin typeface="Open Sans Light" pitchFamily="34" charset="0"/>
              </a:rPr>
              <a:t> </a:t>
            </a:r>
            <a:r>
              <a:rPr lang="fr-FR" sz="2800" dirty="0" err="1" smtClean="0">
                <a:latin typeface="Open Sans Light" pitchFamily="34" charset="0"/>
              </a:rPr>
              <a:t>partnership</a:t>
            </a:r>
            <a:r>
              <a:rPr lang="fr-FR" sz="2800" dirty="0" smtClean="0">
                <a:latin typeface="Open Sans Light" pitchFamily="34" charset="0"/>
              </a:rPr>
              <a:t>?</a:t>
            </a:r>
          </a:p>
          <a:p>
            <a:pPr marL="342900" lvl="1" indent="-342900" algn="just">
              <a:buNone/>
            </a:pPr>
            <a:endParaRPr lang="fr-FR" sz="2800" dirty="0" smtClean="0">
              <a:latin typeface="Open Sans Light" pitchFamily="34" charset="0"/>
            </a:endParaRPr>
          </a:p>
          <a:p>
            <a:pPr marL="342900" lvl="1" indent="-342900" algn="just">
              <a:buNone/>
            </a:pPr>
            <a:r>
              <a:rPr lang="fr-FR" sz="2800" b="1" dirty="0" smtClean="0">
                <a:latin typeface="Open Sans Light" pitchFamily="34" charset="0"/>
              </a:rPr>
              <a:t>ISE</a:t>
            </a:r>
            <a:r>
              <a:rPr lang="fr-FR" sz="2800" b="1" baseline="0" dirty="0" smtClean="0">
                <a:latin typeface="Open Sans Light" pitchFamily="34" charset="0"/>
              </a:rPr>
              <a:t> </a:t>
            </a:r>
            <a:r>
              <a:rPr lang="fr-FR" sz="2800" b="1" baseline="0" dirty="0" err="1" smtClean="0">
                <a:latin typeface="Open Sans Light" pitchFamily="34" charset="0"/>
              </a:rPr>
              <a:t>project</a:t>
            </a:r>
            <a:r>
              <a:rPr lang="fr-FR" sz="2800" b="1" baseline="0" dirty="0" smtClean="0">
                <a:latin typeface="Open Sans Light" pitchFamily="34" charset="0"/>
              </a:rPr>
              <a:t> </a:t>
            </a:r>
            <a:r>
              <a:rPr lang="fr-FR" sz="2800" b="1" baseline="0" dirty="0" err="1" smtClean="0">
                <a:latin typeface="Open Sans Light" pitchFamily="34" charset="0"/>
              </a:rPr>
              <a:t>partnership</a:t>
            </a:r>
            <a:endParaRPr lang="fr-FR" sz="2800" b="1" baseline="0" dirty="0" smtClean="0">
              <a:latin typeface="Open Sans Light" pitchFamily="34" charset="0"/>
            </a:endParaRPr>
          </a:p>
          <a:p>
            <a:pPr marL="342900" lvl="1" indent="-342900" algn="just">
              <a:buNone/>
            </a:pPr>
            <a:endParaRPr lang="fr-FR" sz="2800" baseline="0" dirty="0" smtClean="0">
              <a:latin typeface="Open Sans Light" pitchFamily="34" charset="0"/>
            </a:endParaRPr>
          </a:p>
          <a:p>
            <a:pPr marL="342900" lvl="1" indent="-342900" algn="just">
              <a:buFont typeface="Arial" pitchFamily="34" charset="0"/>
              <a:buChar char="•"/>
            </a:pPr>
            <a:r>
              <a:rPr lang="fr-FR" sz="2400" dirty="0" smtClean="0">
                <a:latin typeface="Open Sans Light" pitchFamily="34" charset="0"/>
              </a:rPr>
              <a:t>Public </a:t>
            </a:r>
            <a:r>
              <a:rPr lang="fr-FR" sz="2400" dirty="0" err="1" smtClean="0">
                <a:latin typeface="Open Sans Light" pitchFamily="34" charset="0"/>
              </a:rPr>
              <a:t>sector</a:t>
            </a:r>
            <a:r>
              <a:rPr lang="fr-FR" sz="2400" dirty="0" smtClean="0">
                <a:latin typeface="Open Sans Light" pitchFamily="34" charset="0"/>
              </a:rPr>
              <a:t>: KCC, POM</a:t>
            </a:r>
          </a:p>
          <a:p>
            <a:pPr marL="342900" lvl="1" indent="-342900" algn="just">
              <a:buFont typeface="Arial" pitchFamily="34" charset="0"/>
              <a:buChar char="•"/>
            </a:pPr>
            <a:r>
              <a:rPr lang="fr-FR" sz="2400" dirty="0" smtClean="0">
                <a:latin typeface="Open Sans Light" pitchFamily="34" charset="0"/>
              </a:rPr>
              <a:t>Not-for-profit: ADITEC, </a:t>
            </a:r>
            <a:r>
              <a:rPr lang="fr-FR" sz="2400" dirty="0" err="1" smtClean="0">
                <a:latin typeface="Open Sans Light" pitchFamily="34" charset="0"/>
              </a:rPr>
              <a:t>Innovatiehuis</a:t>
            </a:r>
            <a:endParaRPr lang="fr-FR" sz="2400" dirty="0" smtClean="0">
              <a:latin typeface="Open Sans Light" pitchFamily="34" charset="0"/>
            </a:endParaRPr>
          </a:p>
          <a:p>
            <a:pPr marL="342900" lvl="1" indent="-342900" algn="just">
              <a:buFont typeface="Arial" pitchFamily="34" charset="0"/>
              <a:buChar char="•"/>
            </a:pPr>
            <a:r>
              <a:rPr lang="fr-FR" sz="2400" dirty="0" err="1" smtClean="0">
                <a:latin typeface="Open Sans Light" pitchFamily="34" charset="0"/>
              </a:rPr>
              <a:t>Private</a:t>
            </a:r>
            <a:r>
              <a:rPr lang="fr-FR" sz="2400" dirty="0" smtClean="0">
                <a:latin typeface="Open Sans Light" pitchFamily="34" charset="0"/>
              </a:rPr>
              <a:t> </a:t>
            </a:r>
            <a:r>
              <a:rPr lang="fr-FR" sz="2400" dirty="0" err="1" smtClean="0">
                <a:latin typeface="Open Sans Light" pitchFamily="34" charset="0"/>
              </a:rPr>
              <a:t>Sector</a:t>
            </a:r>
            <a:r>
              <a:rPr lang="fr-FR" sz="2400" dirty="0" smtClean="0">
                <a:latin typeface="Open Sans Light" pitchFamily="34" charset="0"/>
              </a:rPr>
              <a:t> </a:t>
            </a:r>
            <a:r>
              <a:rPr lang="fr-FR" sz="2400" dirty="0" err="1" smtClean="0">
                <a:latin typeface="Open Sans Light" pitchFamily="34" charset="0"/>
              </a:rPr>
              <a:t>membership</a:t>
            </a:r>
            <a:r>
              <a:rPr lang="fr-FR" sz="2400" dirty="0" smtClean="0">
                <a:latin typeface="Open Sans Light" pitchFamily="34" charset="0"/>
              </a:rPr>
              <a:t> bodies:</a:t>
            </a:r>
            <a:r>
              <a:rPr lang="fr-FR" sz="2400" baseline="0" dirty="0" smtClean="0">
                <a:latin typeface="Open Sans Light" pitchFamily="34" charset="0"/>
              </a:rPr>
              <a:t> </a:t>
            </a:r>
            <a:r>
              <a:rPr lang="fr-FR" sz="2400" dirty="0" smtClean="0">
                <a:latin typeface="Open Sans Light" pitchFamily="34" charset="0"/>
              </a:rPr>
              <a:t>KICC, VOKA, KVK</a:t>
            </a:r>
          </a:p>
          <a:p>
            <a:pPr marL="342900" lvl="1" indent="-342900" algn="just">
              <a:buFont typeface="Arial" pitchFamily="34" charset="0"/>
              <a:buChar char="•"/>
            </a:pPr>
            <a:r>
              <a:rPr lang="en-US" sz="2400" dirty="0" smtClean="0">
                <a:latin typeface="Open Sans Light" pitchFamily="34" charset="0"/>
              </a:rPr>
              <a:t>Strong links to HEIs &amp; </a:t>
            </a:r>
            <a:r>
              <a:rPr lang="en-US" sz="2400" dirty="0" err="1" smtClean="0">
                <a:latin typeface="Open Sans Light" pitchFamily="34" charset="0"/>
              </a:rPr>
              <a:t>centres</a:t>
            </a:r>
            <a:r>
              <a:rPr lang="en-US" sz="2400" dirty="0" smtClean="0">
                <a:latin typeface="Open Sans Light" pitchFamily="34" charset="0"/>
              </a:rPr>
              <a:t> of excellence in regions</a:t>
            </a: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EE70A9-0615-4261-81F6-CB6B8DD15B37}" type="slidenum">
              <a:rPr lang="fr-FR" smtClean="0"/>
              <a:pPr/>
              <a:t>25</a:t>
            </a:fld>
            <a:endParaRPr lang="fr-FR" smtClean="0"/>
          </a:p>
        </p:txBody>
      </p:sp>
    </p:spTree>
    <p:extLst>
      <p:ext uri="{BB962C8B-B14F-4D97-AF65-F5344CB8AC3E}">
        <p14:creationId xmlns:p14="http://schemas.microsoft.com/office/powerpoint/2010/main" val="3278808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fr-FR" sz="2000" b="1" dirty="0" smtClean="0">
                <a:solidFill>
                  <a:schemeClr val="accent1"/>
                </a:solidFill>
                <a:latin typeface="Open Sans Light" pitchFamily="34" charset="0"/>
              </a:rPr>
              <a:t>An </a:t>
            </a:r>
            <a:r>
              <a:rPr lang="fr-FR" sz="2000" b="1" dirty="0" err="1" smtClean="0">
                <a:solidFill>
                  <a:schemeClr val="accent1"/>
                </a:solidFill>
                <a:latin typeface="Open Sans Light" pitchFamily="34" charset="0"/>
              </a:rPr>
              <a:t>example</a:t>
            </a:r>
            <a:r>
              <a:rPr lang="fr-FR" sz="2000" b="1" dirty="0" smtClean="0">
                <a:solidFill>
                  <a:schemeClr val="accent1"/>
                </a:solidFill>
                <a:latin typeface="Open Sans Light" pitchFamily="34" charset="0"/>
              </a:rPr>
              <a:t>:</a:t>
            </a:r>
          </a:p>
          <a:p>
            <a:pPr lvl="1"/>
            <a:r>
              <a:rPr lang="fr-FR" sz="1800" dirty="0" smtClean="0">
                <a:latin typeface="Open Sans Light" pitchFamily="34" charset="0"/>
              </a:rPr>
              <a:t>Territorial challenge: </a:t>
            </a:r>
            <a:r>
              <a:rPr lang="fr-FR" sz="1800" dirty="0" err="1" smtClean="0">
                <a:latin typeface="Open Sans Light" pitchFamily="34" charset="0"/>
              </a:rPr>
              <a:t>tackling</a:t>
            </a:r>
            <a:r>
              <a:rPr lang="fr-FR" sz="1800" dirty="0" smtClean="0">
                <a:latin typeface="Open Sans Light" pitchFamily="34" charset="0"/>
              </a:rPr>
              <a:t> </a:t>
            </a:r>
            <a:r>
              <a:rPr lang="fr-FR" sz="1800" dirty="0" err="1" smtClean="0">
                <a:latin typeface="Open Sans Light" pitchFamily="34" charset="0"/>
              </a:rPr>
              <a:t>barriers</a:t>
            </a:r>
            <a:r>
              <a:rPr lang="fr-FR" sz="1800" dirty="0" smtClean="0">
                <a:latin typeface="Open Sans Light" pitchFamily="34" charset="0"/>
              </a:rPr>
              <a:t> to </a:t>
            </a:r>
            <a:r>
              <a:rPr lang="fr-FR" sz="1800" dirty="0" err="1" smtClean="0">
                <a:latin typeface="Open Sans Light" pitchFamily="34" charset="0"/>
              </a:rPr>
              <a:t>child</a:t>
            </a:r>
            <a:r>
              <a:rPr lang="fr-FR" sz="1800" dirty="0" smtClean="0">
                <a:latin typeface="Open Sans Light" pitchFamily="34" charset="0"/>
              </a:rPr>
              <a:t> care in </a:t>
            </a:r>
            <a:r>
              <a:rPr lang="fr-FR" sz="1800" dirty="0" err="1" smtClean="0">
                <a:latin typeface="Open Sans Light" pitchFamily="34" charset="0"/>
              </a:rPr>
              <a:t>order</a:t>
            </a:r>
            <a:r>
              <a:rPr lang="fr-FR" sz="1800" dirty="0" smtClean="0">
                <a:latin typeface="Open Sans Light" pitchFamily="34" charset="0"/>
              </a:rPr>
              <a:t> to </a:t>
            </a:r>
            <a:r>
              <a:rPr lang="fr-FR" sz="1800" dirty="0" err="1" smtClean="0">
                <a:latin typeface="Open Sans Light" pitchFamily="34" charset="0"/>
              </a:rPr>
              <a:t>increase</a:t>
            </a:r>
            <a:r>
              <a:rPr lang="fr-FR" sz="1800" dirty="0" smtClean="0">
                <a:latin typeface="Open Sans Light" pitchFamily="34" charset="0"/>
              </a:rPr>
              <a:t> inclusion of </a:t>
            </a:r>
            <a:r>
              <a:rPr lang="fr-FR" sz="1800" dirty="0" err="1" smtClean="0">
                <a:latin typeface="Open Sans Light" pitchFamily="34" charset="0"/>
              </a:rPr>
              <a:t>vulnerable</a:t>
            </a:r>
            <a:r>
              <a:rPr lang="fr-FR" sz="1800" dirty="0" smtClean="0">
                <a:latin typeface="Open Sans Light" pitchFamily="34" charset="0"/>
              </a:rPr>
              <a:t> </a:t>
            </a:r>
            <a:r>
              <a:rPr lang="fr-FR" sz="1800" dirty="0" err="1" smtClean="0">
                <a:latin typeface="Open Sans Light" pitchFamily="34" charset="0"/>
              </a:rPr>
              <a:t>families</a:t>
            </a:r>
            <a:r>
              <a:rPr lang="fr-FR" sz="1800" dirty="0" smtClean="0">
                <a:latin typeface="Open Sans Light" pitchFamily="34" charset="0"/>
              </a:rPr>
              <a:t> and </a:t>
            </a:r>
            <a:r>
              <a:rPr lang="fr-FR" sz="1800" dirty="0" err="1" smtClean="0">
                <a:latin typeface="Open Sans Light" pitchFamily="34" charset="0"/>
              </a:rPr>
              <a:t>reduce</a:t>
            </a:r>
            <a:r>
              <a:rPr lang="fr-FR" sz="1800" dirty="0" smtClean="0">
                <a:latin typeface="Open Sans Light" pitchFamily="34" charset="0"/>
              </a:rPr>
              <a:t> </a:t>
            </a:r>
            <a:r>
              <a:rPr lang="fr-FR" sz="1800" dirty="0" err="1" smtClean="0">
                <a:latin typeface="Open Sans Light" pitchFamily="34" charset="0"/>
              </a:rPr>
              <a:t>child</a:t>
            </a:r>
            <a:r>
              <a:rPr lang="fr-FR" sz="1800" dirty="0" smtClean="0">
                <a:latin typeface="Open Sans Light" pitchFamily="34" charset="0"/>
              </a:rPr>
              <a:t> </a:t>
            </a:r>
            <a:r>
              <a:rPr lang="fr-FR" sz="1800" dirty="0" err="1" smtClean="0">
                <a:latin typeface="Open Sans Light" pitchFamily="34" charset="0"/>
              </a:rPr>
              <a:t>poverty</a:t>
            </a:r>
            <a:endParaRPr lang="fr-FR" sz="1800" dirty="0" smtClean="0">
              <a:latin typeface="Open Sans Light" pitchFamily="34" charset="0"/>
            </a:endParaRPr>
          </a:p>
          <a:p>
            <a:pPr lvl="1"/>
            <a:r>
              <a:rPr lang="fr-FR" sz="1800" dirty="0" err="1" smtClean="0">
                <a:latin typeface="Open Sans Light" pitchFamily="34" charset="0"/>
              </a:rPr>
              <a:t>Approach</a:t>
            </a:r>
            <a:r>
              <a:rPr lang="fr-FR" sz="1800" dirty="0" smtClean="0">
                <a:latin typeface="Open Sans Light" pitchFamily="34" charset="0"/>
              </a:rPr>
              <a:t>: </a:t>
            </a:r>
            <a:r>
              <a:rPr lang="fr-FR" sz="1800" dirty="0" err="1" smtClean="0">
                <a:latin typeface="Open Sans Light" pitchFamily="34" charset="0"/>
              </a:rPr>
              <a:t>testing</a:t>
            </a:r>
            <a:r>
              <a:rPr lang="fr-FR" sz="1800" dirty="0" smtClean="0">
                <a:latin typeface="Open Sans Light" pitchFamily="34" charset="0"/>
              </a:rPr>
              <a:t> of new </a:t>
            </a:r>
            <a:r>
              <a:rPr lang="fr-FR" sz="1800" dirty="0" err="1" smtClean="0">
                <a:latin typeface="Open Sans Light" pitchFamily="34" charset="0"/>
              </a:rPr>
              <a:t>innovative</a:t>
            </a:r>
            <a:r>
              <a:rPr lang="fr-FR" sz="1800" dirty="0" smtClean="0">
                <a:latin typeface="Open Sans Light" pitchFamily="34" charset="0"/>
              </a:rPr>
              <a:t> </a:t>
            </a:r>
            <a:r>
              <a:rPr lang="fr-FR" sz="1800" dirty="0" err="1" smtClean="0">
                <a:latin typeface="Open Sans Light" pitchFamily="34" charset="0"/>
              </a:rPr>
              <a:t>methods</a:t>
            </a:r>
            <a:r>
              <a:rPr lang="fr-FR" sz="1800" dirty="0" smtClean="0">
                <a:latin typeface="Open Sans Light" pitchFamily="34" charset="0"/>
              </a:rPr>
              <a:t> to </a:t>
            </a:r>
            <a:r>
              <a:rPr lang="fr-FR" sz="1800" dirty="0" err="1" smtClean="0">
                <a:latin typeface="Open Sans Light" pitchFamily="34" charset="0"/>
              </a:rPr>
              <a:t>childcare</a:t>
            </a:r>
            <a:r>
              <a:rPr lang="fr-FR" sz="1800" dirty="0" smtClean="0">
                <a:latin typeface="Open Sans Light" pitchFamily="34" charset="0"/>
              </a:rPr>
              <a:t> and </a:t>
            </a:r>
            <a:r>
              <a:rPr lang="fr-FR" sz="1800" dirty="0" err="1" smtClean="0">
                <a:latin typeface="Open Sans Light" pitchFamily="34" charset="0"/>
              </a:rPr>
              <a:t>employability</a:t>
            </a:r>
            <a:r>
              <a:rPr lang="fr-FR" sz="1800" dirty="0" smtClean="0">
                <a:latin typeface="Open Sans Light" pitchFamily="34" charset="0"/>
              </a:rPr>
              <a:t> of parents</a:t>
            </a:r>
          </a:p>
          <a:p>
            <a:pPr lvl="1"/>
            <a:r>
              <a:rPr lang="fr-FR" sz="1800" dirty="0" smtClean="0">
                <a:latin typeface="Open Sans Light" pitchFamily="34" charset="0"/>
              </a:rPr>
              <a:t>Project </a:t>
            </a:r>
            <a:r>
              <a:rPr lang="fr-FR" sz="1800" dirty="0" err="1" smtClean="0">
                <a:latin typeface="Open Sans Light" pitchFamily="34" charset="0"/>
              </a:rPr>
              <a:t>proposed</a:t>
            </a:r>
            <a:r>
              <a:rPr lang="fr-FR" sz="1800" dirty="0" smtClean="0">
                <a:latin typeface="Open Sans Light" pitchFamily="34" charset="0"/>
              </a:rPr>
              <a:t> outputs:</a:t>
            </a:r>
          </a:p>
          <a:p>
            <a:pPr lvl="2"/>
            <a:r>
              <a:rPr lang="fr-FR" sz="1600" dirty="0" smtClean="0">
                <a:latin typeface="Open Sans Light" pitchFamily="34" charset="0"/>
              </a:rPr>
              <a:t>New </a:t>
            </a:r>
            <a:r>
              <a:rPr lang="fr-FR" sz="1600" dirty="0" err="1" smtClean="0">
                <a:latin typeface="Open Sans Light" pitchFamily="34" charset="0"/>
              </a:rPr>
              <a:t>innovative</a:t>
            </a:r>
            <a:r>
              <a:rPr lang="fr-FR" sz="1600" dirty="0" smtClean="0">
                <a:latin typeface="Open Sans Light" pitchFamily="34" charset="0"/>
              </a:rPr>
              <a:t> </a:t>
            </a:r>
            <a:r>
              <a:rPr lang="fr-FR" sz="1600" dirty="0" err="1" smtClean="0">
                <a:latin typeface="Open Sans Light" pitchFamily="34" charset="0"/>
              </a:rPr>
              <a:t>methods</a:t>
            </a:r>
            <a:r>
              <a:rPr lang="fr-FR" sz="1600" dirty="0" smtClean="0">
                <a:latin typeface="Open Sans Light" pitchFamily="34" charset="0"/>
              </a:rPr>
              <a:t> of </a:t>
            </a:r>
            <a:r>
              <a:rPr lang="fr-FR" sz="1600" dirty="0" err="1" smtClean="0">
                <a:latin typeface="Open Sans Light" pitchFamily="34" charset="0"/>
              </a:rPr>
              <a:t>childcare</a:t>
            </a:r>
            <a:r>
              <a:rPr lang="fr-FR" sz="1600" dirty="0" smtClean="0">
                <a:latin typeface="Open Sans Light" pitchFamily="34" charset="0"/>
              </a:rPr>
              <a:t> services</a:t>
            </a:r>
          </a:p>
          <a:p>
            <a:pPr lvl="2"/>
            <a:r>
              <a:rPr lang="fr-FR" sz="1600" dirty="0" err="1" smtClean="0">
                <a:latin typeface="Open Sans Light" pitchFamily="34" charset="0"/>
              </a:rPr>
              <a:t>Modular</a:t>
            </a:r>
            <a:r>
              <a:rPr lang="fr-FR" sz="1600" dirty="0" smtClean="0">
                <a:latin typeface="Open Sans Light" pitchFamily="34" charset="0"/>
              </a:rPr>
              <a:t> training programmes for </a:t>
            </a:r>
            <a:r>
              <a:rPr lang="fr-FR" sz="1600" dirty="0" err="1" smtClean="0">
                <a:latin typeface="Open Sans Light" pitchFamily="34" charset="0"/>
              </a:rPr>
              <a:t>professionals</a:t>
            </a:r>
            <a:r>
              <a:rPr lang="fr-FR" sz="1600" dirty="0" smtClean="0">
                <a:latin typeface="Open Sans Light" pitchFamily="34" charset="0"/>
              </a:rPr>
              <a:t> </a:t>
            </a:r>
          </a:p>
          <a:p>
            <a:pPr lvl="2"/>
            <a:r>
              <a:rPr lang="fr-FR" sz="1600" dirty="0" err="1" smtClean="0">
                <a:latin typeface="Open Sans Light" pitchFamily="34" charset="0"/>
              </a:rPr>
              <a:t>Participatory</a:t>
            </a:r>
            <a:r>
              <a:rPr lang="fr-FR" sz="1600" dirty="0" smtClean="0">
                <a:latin typeface="Open Sans Light" pitchFamily="34" charset="0"/>
              </a:rPr>
              <a:t> </a:t>
            </a:r>
            <a:r>
              <a:rPr lang="fr-FR" sz="1600" dirty="0" err="1" smtClean="0">
                <a:latin typeface="Open Sans Light" pitchFamily="34" charset="0"/>
              </a:rPr>
              <a:t>methods</a:t>
            </a:r>
            <a:r>
              <a:rPr lang="fr-FR" sz="1600" dirty="0" smtClean="0">
                <a:latin typeface="Open Sans Light" pitchFamily="34" charset="0"/>
              </a:rPr>
              <a:t> to </a:t>
            </a:r>
            <a:r>
              <a:rPr lang="fr-FR" sz="1600" dirty="0" err="1" smtClean="0">
                <a:latin typeface="Open Sans Light" pitchFamily="34" charset="0"/>
              </a:rPr>
              <a:t>raise</a:t>
            </a:r>
            <a:r>
              <a:rPr lang="fr-FR" sz="1600" dirty="0" smtClean="0">
                <a:latin typeface="Open Sans Light" pitchFamily="34" charset="0"/>
              </a:rPr>
              <a:t> parent </a:t>
            </a:r>
            <a:r>
              <a:rPr lang="fr-FR" sz="1600" dirty="0" err="1" smtClean="0">
                <a:latin typeface="Open Sans Light" pitchFamily="34" charset="0"/>
              </a:rPr>
              <a:t>awareness</a:t>
            </a:r>
            <a:endParaRPr lang="fr-FR" sz="1600" dirty="0" smtClean="0">
              <a:latin typeface="Open Sans Light" pitchFamily="34" charset="0"/>
            </a:endParaRPr>
          </a:p>
          <a:p>
            <a:endParaRPr lang="en-GB" dirty="0"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1AAEF2-7465-4331-8C23-B4540F9BF557}" type="slidenum">
              <a:rPr lang="fr-FR" smtClean="0"/>
              <a:pPr/>
              <a:t>26</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45059" name="Espace réservé des commentaires 2"/>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marL="342900" lvl="1" indent="-342900" algn="just">
              <a:buFont typeface="Arial" charset="0"/>
              <a:buNone/>
            </a:pPr>
            <a:r>
              <a:rPr lang="en-US" sz="2800" dirty="0" smtClean="0">
                <a:latin typeface="Open Sans Light" pitchFamily="34" charset="0"/>
              </a:rPr>
              <a:t>Why does a CBC approach best suit your project?</a:t>
            </a: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How will you measure the extent to which your results are reached?</a:t>
            </a: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b="1" dirty="0" smtClean="0">
                <a:latin typeface="Open Sans Light" pitchFamily="34" charset="0"/>
              </a:rPr>
              <a:t>ISE cross-border cooperation</a:t>
            </a:r>
          </a:p>
          <a:p>
            <a:pPr marL="342900" lvl="1" indent="-342900" algn="just">
              <a:buFont typeface="Arial" charset="0"/>
              <a:buNone/>
            </a:pPr>
            <a:endParaRPr lang="en-US" sz="2800" dirty="0" smtClean="0">
              <a:latin typeface="Open Sans Light" pitchFamily="34" charset="0"/>
            </a:endParaRPr>
          </a:p>
          <a:p>
            <a:pPr marL="457200" lvl="1" indent="-457200" algn="just">
              <a:buFont typeface="Arial" panose="020B0604020202020204" pitchFamily="34" charset="0"/>
              <a:buChar char="•"/>
            </a:pPr>
            <a:r>
              <a:rPr lang="en-US" sz="2800" dirty="0" smtClean="0">
                <a:latin typeface="Open Sans Light" pitchFamily="34" charset="0"/>
              </a:rPr>
              <a:t>Project topic needs co-operation: innovation &amp; </a:t>
            </a:r>
            <a:r>
              <a:rPr lang="en-US" sz="2800" dirty="0" err="1" smtClean="0">
                <a:latin typeface="Open Sans Light" pitchFamily="34" charset="0"/>
              </a:rPr>
              <a:t>Internationalisation</a:t>
            </a:r>
            <a:endParaRPr lang="en-US" sz="2800" dirty="0" smtClean="0">
              <a:latin typeface="Open Sans Light" pitchFamily="34" charset="0"/>
            </a:endParaRPr>
          </a:p>
          <a:p>
            <a:pPr marL="457200" lvl="1" indent="-457200" algn="just">
              <a:buFont typeface="Arial" panose="020B0604020202020204" pitchFamily="34" charset="0"/>
              <a:buChar char="•"/>
            </a:pPr>
            <a:r>
              <a:rPr lang="en-US" sz="2800" dirty="0" smtClean="0">
                <a:latin typeface="Open Sans Light" pitchFamily="34" charset="0"/>
              </a:rPr>
              <a:t>SMEs can’t enter international markets without contacts in the other country</a:t>
            </a:r>
          </a:p>
          <a:p>
            <a:pPr marL="457200" lvl="1" indent="-457200" algn="just">
              <a:buFont typeface="Arial" panose="020B0604020202020204" pitchFamily="34" charset="0"/>
              <a:buChar char="•"/>
            </a:pPr>
            <a:r>
              <a:rPr lang="en-US" sz="2800" dirty="0" smtClean="0">
                <a:latin typeface="Open Sans Light" pitchFamily="34" charset="0"/>
              </a:rPr>
              <a:t>ISE will make use of expertise &amp; strengths in each region to benefit companies</a:t>
            </a:r>
          </a:p>
          <a:p>
            <a:pPr marL="457200" lvl="1" indent="-457200" algn="just">
              <a:buFont typeface="Arial" panose="020B0604020202020204" pitchFamily="34" charset="0"/>
              <a:buChar char="•"/>
            </a:pPr>
            <a:r>
              <a:rPr lang="en-US" sz="2800" dirty="0" smtClean="0">
                <a:latin typeface="Open Sans Light" pitchFamily="34" charset="0"/>
              </a:rPr>
              <a:t>Results to be captured by careful monitoring, working directly with SMEs etc.</a:t>
            </a:r>
          </a:p>
          <a:p>
            <a:pPr marL="342900" lvl="1" indent="-342900" algn="just">
              <a:buFont typeface="Arial" charset="0"/>
              <a:buNone/>
            </a:pPr>
            <a:endParaRPr lang="en-US" sz="2800" dirty="0" smtClean="0">
              <a:latin typeface="Open Sans Light" pitchFamily="34" charset="0"/>
            </a:endParaRPr>
          </a:p>
        </p:txBody>
      </p:sp>
      <p:sp>
        <p:nvSpPr>
          <p:cNvPr id="450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EE70A9-0615-4261-81F6-CB6B8DD15B37}" type="slidenum">
              <a:rPr lang="fr-FR" smtClean="0"/>
              <a:pPr/>
              <a:t>27</a:t>
            </a:fld>
            <a:endParaRPr lang="fr-FR" smtClean="0"/>
          </a:p>
        </p:txBody>
      </p:sp>
    </p:spTree>
    <p:extLst>
      <p:ext uri="{BB962C8B-B14F-4D97-AF65-F5344CB8AC3E}">
        <p14:creationId xmlns:p14="http://schemas.microsoft.com/office/powerpoint/2010/main" val="6814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501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r>
              <a:rPr lang="fr-FR" dirty="0" smtClean="0"/>
              <a:t>First</a:t>
            </a:r>
            <a:r>
              <a:rPr lang="fr-FR" baseline="0" dirty="0" smtClean="0"/>
              <a:t> </a:t>
            </a:r>
            <a:r>
              <a:rPr lang="fr-FR" baseline="0" dirty="0" err="1" smtClean="0"/>
              <a:t>example</a:t>
            </a:r>
            <a:r>
              <a:rPr lang="fr-FR" baseline="0" dirty="0" smtClean="0"/>
              <a:t> = good</a:t>
            </a:r>
          </a:p>
          <a:p>
            <a:endParaRPr lang="fr-FR" baseline="0" dirty="0" smtClean="0"/>
          </a:p>
          <a:p>
            <a:r>
              <a:rPr lang="fr-FR" baseline="0" dirty="0" smtClean="0"/>
              <a:t>It </a:t>
            </a:r>
            <a:r>
              <a:rPr lang="fr-FR" baseline="0" dirty="0" err="1" smtClean="0"/>
              <a:t>is</a:t>
            </a:r>
            <a:r>
              <a:rPr lang="fr-FR" baseline="0" dirty="0" smtClean="0"/>
              <a:t> </a:t>
            </a:r>
            <a:r>
              <a:rPr lang="fr-FR" baseline="0" dirty="0" err="1" smtClean="0"/>
              <a:t>clearly</a:t>
            </a:r>
            <a:r>
              <a:rPr lang="fr-FR" baseline="0" dirty="0" smtClean="0"/>
              <a:t> </a:t>
            </a:r>
            <a:r>
              <a:rPr lang="fr-FR" baseline="0" dirty="0" err="1" smtClean="0"/>
              <a:t>outlined</a:t>
            </a:r>
            <a:r>
              <a:rPr lang="fr-FR" baseline="0" dirty="0" smtClean="0"/>
              <a:t> </a:t>
            </a:r>
            <a:r>
              <a:rPr lang="fr-FR" baseline="0" dirty="0" err="1" smtClean="0"/>
              <a:t>that</a:t>
            </a:r>
            <a:r>
              <a:rPr lang="fr-FR" baseline="0" dirty="0" smtClean="0"/>
              <a:t> business </a:t>
            </a:r>
            <a:r>
              <a:rPr lang="fr-FR" baseline="0" dirty="0" err="1" smtClean="0"/>
              <a:t>models</a:t>
            </a:r>
            <a:r>
              <a:rPr lang="fr-FR" baseline="0" dirty="0" smtClean="0"/>
              <a:t> etc. are the </a:t>
            </a:r>
            <a:r>
              <a:rPr lang="fr-FR" baseline="0" dirty="0" err="1" smtClean="0"/>
              <a:t>missing</a:t>
            </a:r>
            <a:r>
              <a:rPr lang="fr-FR" baseline="0" dirty="0" smtClean="0"/>
              <a:t> </a:t>
            </a:r>
            <a:r>
              <a:rPr lang="fr-FR" baseline="0" dirty="0" err="1" smtClean="0"/>
              <a:t>framework</a:t>
            </a:r>
            <a:r>
              <a:rPr lang="fr-FR" baseline="0" dirty="0" smtClean="0"/>
              <a:t> conditions for Social </a:t>
            </a:r>
            <a:r>
              <a:rPr lang="fr-FR" baseline="0" dirty="0" err="1" smtClean="0"/>
              <a:t>Enterprises</a:t>
            </a:r>
            <a:r>
              <a:rPr lang="fr-FR" baseline="0" dirty="0" smtClean="0"/>
              <a:t> to </a:t>
            </a:r>
            <a:r>
              <a:rPr lang="fr-FR" baseline="0" dirty="0" err="1" smtClean="0"/>
              <a:t>innovate</a:t>
            </a:r>
            <a:r>
              <a:rPr lang="fr-FR" baseline="0" dirty="0" smtClean="0"/>
              <a:t>. </a:t>
            </a:r>
            <a:r>
              <a:rPr lang="fr-FR" baseline="0" dirty="0" err="1" smtClean="0"/>
              <a:t>Moreover</a:t>
            </a:r>
            <a:r>
              <a:rPr lang="fr-FR" baseline="0" dirty="0" smtClean="0"/>
              <a:t>, </a:t>
            </a:r>
            <a:r>
              <a:rPr lang="fr-FR" baseline="0" dirty="0" err="1" smtClean="0"/>
              <a:t>this</a:t>
            </a:r>
            <a:r>
              <a:rPr lang="fr-FR" baseline="0" dirty="0" smtClean="0"/>
              <a:t> </a:t>
            </a:r>
            <a:r>
              <a:rPr lang="fr-FR" baseline="0" dirty="0" err="1" smtClean="0"/>
              <a:t>is</a:t>
            </a:r>
            <a:r>
              <a:rPr lang="fr-FR" baseline="0" dirty="0" smtClean="0"/>
              <a:t> </a:t>
            </a:r>
            <a:r>
              <a:rPr lang="fr-FR" baseline="0" dirty="0" err="1" smtClean="0"/>
              <a:t>based</a:t>
            </a:r>
            <a:r>
              <a:rPr lang="fr-FR" baseline="0" dirty="0" smtClean="0"/>
              <a:t> on a </a:t>
            </a:r>
            <a:r>
              <a:rPr lang="fr-FR" baseline="0" dirty="0" err="1" smtClean="0"/>
              <a:t>concrete</a:t>
            </a:r>
            <a:r>
              <a:rPr lang="fr-FR" baseline="0" dirty="0" smtClean="0"/>
              <a:t> </a:t>
            </a:r>
            <a:r>
              <a:rPr lang="fr-FR" baseline="0" dirty="0" err="1" smtClean="0"/>
              <a:t>study</a:t>
            </a:r>
            <a:r>
              <a:rPr lang="fr-FR" baseline="0" dirty="0" smtClean="0"/>
              <a:t> </a:t>
            </a:r>
            <a:r>
              <a:rPr lang="fr-FR" baseline="0" dirty="0" err="1" smtClean="0"/>
              <a:t>which</a:t>
            </a:r>
            <a:r>
              <a:rPr lang="fr-FR" baseline="0" dirty="0" smtClean="0"/>
              <a:t> </a:t>
            </a:r>
            <a:r>
              <a:rPr lang="fr-FR" baseline="0" dirty="0" err="1" smtClean="0"/>
              <a:t>is</a:t>
            </a:r>
            <a:r>
              <a:rPr lang="fr-FR" baseline="0" dirty="0" smtClean="0"/>
              <a:t> </a:t>
            </a:r>
            <a:r>
              <a:rPr lang="fr-FR" baseline="0" dirty="0" err="1" smtClean="0"/>
              <a:t>also</a:t>
            </a:r>
            <a:r>
              <a:rPr lang="fr-FR" baseline="0" dirty="0" smtClean="0"/>
              <a:t> </a:t>
            </a:r>
            <a:r>
              <a:rPr lang="fr-FR" baseline="0" dirty="0" err="1" smtClean="0"/>
              <a:t>mentioned</a:t>
            </a:r>
            <a:r>
              <a:rPr lang="fr-FR" baseline="0" dirty="0" smtClean="0"/>
              <a:t>, and </a:t>
            </a:r>
            <a:r>
              <a:rPr lang="fr-FR" baseline="0" dirty="0" err="1" smtClean="0"/>
              <a:t>which</a:t>
            </a:r>
            <a:r>
              <a:rPr lang="fr-FR" baseline="0" dirty="0" smtClean="0"/>
              <a:t> </a:t>
            </a:r>
            <a:r>
              <a:rPr lang="fr-FR" baseline="0" dirty="0" err="1" smtClean="0"/>
              <a:t>moreover</a:t>
            </a:r>
            <a:r>
              <a:rPr lang="fr-FR" baseline="0" dirty="0" smtClean="0"/>
              <a:t> shows the </a:t>
            </a:r>
            <a:r>
              <a:rPr lang="fr-FR" baseline="0" dirty="0" err="1" smtClean="0"/>
              <a:t>demand</a:t>
            </a:r>
            <a:r>
              <a:rPr lang="fr-FR" baseline="0" dirty="0" smtClean="0"/>
              <a:t>.</a:t>
            </a:r>
          </a:p>
          <a:p>
            <a:endParaRPr lang="fr-FR" baseline="0" dirty="0" smtClean="0"/>
          </a:p>
          <a:p>
            <a:r>
              <a:rPr lang="fr-FR" baseline="0" dirty="0" smtClean="0"/>
              <a:t>Second </a:t>
            </a:r>
            <a:r>
              <a:rPr lang="fr-FR" baseline="0" dirty="0" err="1" smtClean="0"/>
              <a:t>example</a:t>
            </a:r>
            <a:r>
              <a:rPr lang="fr-FR" baseline="0" dirty="0" smtClean="0"/>
              <a:t> = </a:t>
            </a:r>
            <a:r>
              <a:rPr lang="fr-FR" baseline="0" dirty="0" err="1" smtClean="0"/>
              <a:t>bad</a:t>
            </a:r>
            <a:endParaRPr lang="fr-FR" baseline="0" dirty="0" smtClean="0"/>
          </a:p>
          <a:p>
            <a:endParaRPr lang="fr-FR" baseline="0" dirty="0" smtClean="0"/>
          </a:p>
          <a:p>
            <a:r>
              <a:rPr lang="fr-FR" baseline="0" dirty="0" smtClean="0"/>
              <a:t>It </a:t>
            </a:r>
            <a:r>
              <a:rPr lang="fr-FR" baseline="0" dirty="0" err="1" smtClean="0"/>
              <a:t>is</a:t>
            </a:r>
            <a:r>
              <a:rPr lang="fr-FR" baseline="0" dirty="0" smtClean="0"/>
              <a:t> </a:t>
            </a:r>
            <a:r>
              <a:rPr lang="fr-FR" baseline="0" dirty="0" err="1" smtClean="0"/>
              <a:t>much</a:t>
            </a:r>
            <a:r>
              <a:rPr lang="fr-FR" baseline="0" dirty="0" smtClean="0"/>
              <a:t> vaguer </a:t>
            </a:r>
            <a:r>
              <a:rPr lang="fr-FR" baseline="0" dirty="0" err="1" smtClean="0"/>
              <a:t>than</a:t>
            </a:r>
            <a:r>
              <a:rPr lang="fr-FR" baseline="0" dirty="0" smtClean="0"/>
              <a:t> the </a:t>
            </a:r>
            <a:r>
              <a:rPr lang="fr-FR" baseline="0" dirty="0" err="1" smtClean="0"/>
              <a:t>previous</a:t>
            </a:r>
            <a:r>
              <a:rPr lang="fr-FR" baseline="0" dirty="0" smtClean="0"/>
              <a:t> </a:t>
            </a:r>
            <a:r>
              <a:rPr lang="fr-FR" baseline="0" dirty="0" err="1" smtClean="0"/>
              <a:t>example</a:t>
            </a:r>
            <a:r>
              <a:rPr lang="fr-FR" baseline="0" dirty="0" smtClean="0"/>
              <a:t>. </a:t>
            </a:r>
            <a:r>
              <a:rPr lang="fr-FR" baseline="0" dirty="0" err="1" smtClean="0"/>
              <a:t>We</a:t>
            </a:r>
            <a:r>
              <a:rPr lang="fr-FR" baseline="0" dirty="0" smtClean="0"/>
              <a:t> </a:t>
            </a:r>
            <a:r>
              <a:rPr lang="fr-FR" baseline="0" dirty="0" err="1" smtClean="0"/>
              <a:t>could</a:t>
            </a:r>
            <a:r>
              <a:rPr lang="fr-FR" baseline="0" dirty="0" smtClean="0"/>
              <a:t> </a:t>
            </a:r>
            <a:r>
              <a:rPr lang="fr-FR" baseline="0" dirty="0" err="1" smtClean="0"/>
              <a:t>deduct</a:t>
            </a:r>
            <a:r>
              <a:rPr lang="fr-FR" baseline="0" dirty="0" smtClean="0"/>
              <a:t> </a:t>
            </a:r>
            <a:r>
              <a:rPr lang="fr-FR" baseline="0" dirty="0" err="1" smtClean="0"/>
              <a:t>that</a:t>
            </a:r>
            <a:r>
              <a:rPr lang="fr-FR" baseline="0" dirty="0" smtClean="0"/>
              <a:t> the </a:t>
            </a:r>
            <a:r>
              <a:rPr lang="fr-FR" baseline="0" dirty="0" err="1" smtClean="0"/>
              <a:t>missing</a:t>
            </a:r>
            <a:r>
              <a:rPr lang="fr-FR" baseline="0" dirty="0" smtClean="0"/>
              <a:t> </a:t>
            </a:r>
            <a:r>
              <a:rPr lang="fr-FR" baseline="0" dirty="0" err="1" smtClean="0"/>
              <a:t>framework</a:t>
            </a:r>
            <a:r>
              <a:rPr lang="fr-FR" baseline="0" dirty="0" smtClean="0"/>
              <a:t> conditions are good management and </a:t>
            </a:r>
            <a:r>
              <a:rPr lang="fr-FR" baseline="0" dirty="0" err="1" smtClean="0"/>
              <a:t>policies</a:t>
            </a:r>
            <a:r>
              <a:rPr lang="fr-FR" baseline="0" dirty="0" smtClean="0"/>
              <a:t> on </a:t>
            </a:r>
            <a:r>
              <a:rPr lang="fr-FR" baseline="0" dirty="0" err="1" smtClean="0"/>
              <a:t>resource</a:t>
            </a:r>
            <a:r>
              <a:rPr lang="fr-FR" baseline="0" dirty="0" smtClean="0"/>
              <a:t> </a:t>
            </a:r>
            <a:r>
              <a:rPr lang="fr-FR" baseline="0" dirty="0" err="1" smtClean="0"/>
              <a:t>efficiency</a:t>
            </a:r>
            <a:r>
              <a:rPr lang="fr-FR" baseline="0" dirty="0" smtClean="0"/>
              <a:t>, but </a:t>
            </a:r>
            <a:r>
              <a:rPr lang="fr-FR" baseline="0" dirty="0" err="1" smtClean="0"/>
              <a:t>it</a:t>
            </a:r>
            <a:r>
              <a:rPr lang="fr-FR" baseline="0" dirty="0" smtClean="0"/>
              <a:t> </a:t>
            </a:r>
            <a:r>
              <a:rPr lang="fr-FR" baseline="0" dirty="0" err="1" smtClean="0"/>
              <a:t>is</a:t>
            </a:r>
            <a:r>
              <a:rPr lang="fr-FR" baseline="0" dirty="0" smtClean="0"/>
              <a:t> not </a:t>
            </a:r>
            <a:r>
              <a:rPr lang="fr-FR" baseline="0" dirty="0" err="1" smtClean="0"/>
              <a:t>stated</a:t>
            </a:r>
            <a:r>
              <a:rPr lang="fr-FR" baseline="0" dirty="0" smtClean="0"/>
              <a:t> as </a:t>
            </a:r>
            <a:r>
              <a:rPr lang="fr-FR" baseline="0" dirty="0" err="1" smtClean="0"/>
              <a:t>such</a:t>
            </a:r>
            <a:r>
              <a:rPr lang="fr-FR" baseline="0" dirty="0" smtClean="0"/>
              <a:t> and no proof </a:t>
            </a:r>
            <a:r>
              <a:rPr lang="fr-FR" baseline="0" dirty="0" err="1" smtClean="0"/>
              <a:t>is</a:t>
            </a:r>
            <a:r>
              <a:rPr lang="fr-FR" baseline="0" dirty="0" smtClean="0"/>
              <a:t> </a:t>
            </a:r>
            <a:r>
              <a:rPr lang="fr-FR" baseline="0" dirty="0" err="1" smtClean="0"/>
              <a:t>given</a:t>
            </a:r>
            <a:r>
              <a:rPr lang="fr-FR" baseline="0" dirty="0" smtClean="0"/>
              <a:t> as to </a:t>
            </a:r>
            <a:r>
              <a:rPr lang="fr-FR" baseline="0" dirty="0" err="1" smtClean="0"/>
              <a:t>why</a:t>
            </a:r>
            <a:r>
              <a:rPr lang="fr-FR" baseline="0" dirty="0" smtClean="0"/>
              <a:t> </a:t>
            </a:r>
            <a:r>
              <a:rPr lang="fr-FR" baseline="0" dirty="0" err="1" smtClean="0"/>
              <a:t>this</a:t>
            </a:r>
            <a:r>
              <a:rPr lang="fr-FR" baseline="0" dirty="0" smtClean="0"/>
              <a:t> </a:t>
            </a:r>
            <a:r>
              <a:rPr lang="fr-FR" baseline="0" dirty="0" err="1" smtClean="0"/>
              <a:t>would</a:t>
            </a:r>
            <a:r>
              <a:rPr lang="fr-FR" baseline="0" dirty="0" smtClean="0"/>
              <a:t> </a:t>
            </a:r>
            <a:r>
              <a:rPr lang="fr-FR" baseline="0" dirty="0" err="1" smtClean="0"/>
              <a:t>be</a:t>
            </a:r>
            <a:r>
              <a:rPr lang="fr-FR" baseline="0" dirty="0" smtClean="0"/>
              <a:t> the case.</a:t>
            </a:r>
            <a:endParaRPr lang="fr-FR" dirty="0" smtClean="0"/>
          </a:p>
        </p:txBody>
      </p:sp>
      <p:sp>
        <p:nvSpPr>
          <p:cNvPr id="501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DF8CC3B-8EC0-4B7B-A34F-CA208446387E}" type="slidenum">
              <a:rPr lang="fr-FR" smtClean="0"/>
              <a:pPr/>
              <a:t>29</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3" name="Image 6" descr="Powerpoint_Title_169-01.jpg"/>
          <p:cNvPicPr>
            <a:picLocks noChangeAspect="1"/>
          </p:cNvPicPr>
          <p:nvPr userDrawn="1"/>
        </p:nvPicPr>
        <p:blipFill>
          <a:blip r:embed="rId2" cstate="print"/>
          <a:srcRect t="29813"/>
          <a:stretch>
            <a:fillRect/>
          </a:stretch>
        </p:blipFill>
        <p:spPr bwMode="auto">
          <a:xfrm>
            <a:off x="0" y="1492250"/>
            <a:ext cx="9144000" cy="3651250"/>
          </a:xfrm>
          <a:prstGeom prst="rect">
            <a:avLst/>
          </a:prstGeom>
          <a:noFill/>
          <a:ln w="9525">
            <a:noFill/>
            <a:miter lim="800000"/>
            <a:headEnd/>
            <a:tailEnd/>
          </a:ln>
        </p:spPr>
      </p:pic>
      <p:pic>
        <p:nvPicPr>
          <p:cNvPr id="4" name="Image 7" descr="interreg_programm_2-Seas_INTERNATIONAL_CMYK.jpg"/>
          <p:cNvPicPr>
            <a:picLocks noChangeAspect="1"/>
          </p:cNvPicPr>
          <p:nvPr userDrawn="1"/>
        </p:nvPicPr>
        <p:blipFill>
          <a:blip r:embed="rId3" cstate="print"/>
          <a:srcRect/>
          <a:stretch>
            <a:fillRect/>
          </a:stretch>
        </p:blipFill>
        <p:spPr bwMode="auto">
          <a:xfrm>
            <a:off x="323850" y="484188"/>
            <a:ext cx="3132138" cy="1181100"/>
          </a:xfrm>
          <a:prstGeom prst="rect">
            <a:avLst/>
          </a:prstGeom>
          <a:noFill/>
          <a:ln w="9525">
            <a:noFill/>
            <a:miter lim="800000"/>
            <a:headEnd/>
            <a:tailEnd/>
          </a:ln>
        </p:spPr>
      </p:pic>
      <p:pic>
        <p:nvPicPr>
          <p:cNvPr id="5" name="Image 8" descr="2Mers_Stamp.jpg"/>
          <p:cNvPicPr>
            <a:picLocks noChangeAspect="1"/>
          </p:cNvPicPr>
          <p:nvPr userDrawn="1"/>
        </p:nvPicPr>
        <p:blipFill>
          <a:blip r:embed="rId4" cstate="print"/>
          <a:srcRect/>
          <a:stretch>
            <a:fillRect/>
          </a:stretch>
        </p:blipFill>
        <p:spPr bwMode="auto">
          <a:xfrm>
            <a:off x="3708400" y="571500"/>
            <a:ext cx="1008063" cy="1006475"/>
          </a:xfrm>
          <a:prstGeom prst="rect">
            <a:avLst/>
          </a:prstGeom>
          <a:noFill/>
          <a:ln w="9525">
            <a:noFill/>
            <a:miter lim="800000"/>
            <a:headEnd/>
            <a:tailEnd/>
          </a:ln>
        </p:spPr>
      </p:pic>
      <p:sp>
        <p:nvSpPr>
          <p:cNvPr id="8" name="Titre 1"/>
          <p:cNvSpPr>
            <a:spLocks noGrp="1"/>
          </p:cNvSpPr>
          <p:nvPr>
            <p:ph type="title"/>
          </p:nvPr>
        </p:nvSpPr>
        <p:spPr>
          <a:xfrm>
            <a:off x="457200" y="1707654"/>
            <a:ext cx="8229600" cy="857250"/>
          </a:xfrm>
        </p:spPr>
        <p:txBody>
          <a:bodyPr/>
          <a:lstStyle>
            <a:lvl1pPr algn="l">
              <a:defRPr sz="3600">
                <a:solidFill>
                  <a:srgbClr val="0C4CA3"/>
                </a:solidFill>
                <a:latin typeface="Open Sans Light"/>
              </a:defRPr>
            </a:lvl1pPr>
          </a:lstStyle>
          <a:p>
            <a:r>
              <a:rPr lang="fr-FR" smtClean="0"/>
              <a:t>Cliquez pour modifier le style du titre</a:t>
            </a:r>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497D0C3F-B620-44A1-A66B-34831AB715E6}" type="datetimeFigureOut">
              <a:rPr lang="fr-FR"/>
              <a:pPr>
                <a:defRPr/>
              </a:pPr>
              <a:t>02/06/2016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B00E5D1B-1236-4478-AEEF-8631C118C5DC}"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3" y="204787"/>
            <a:ext cx="3008313" cy="871538"/>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80B1501-4F38-4129-B3B1-D5EE518C0640}" type="datetimeFigureOut">
              <a:rPr lang="fr-FR"/>
              <a:pPr>
                <a:defRPr/>
              </a:pPr>
              <a:t>02/06/2016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52B1308-801E-4105-8DF5-AEB5599899C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1"/>
            <a:ext cx="5486400" cy="425054"/>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459582"/>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a:p>
        </p:txBody>
      </p:sp>
      <p:sp>
        <p:nvSpPr>
          <p:cNvPr id="4" name="Espace réservé du texte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D76C40B-664D-4969-9625-EDCB7DCF4614}" type="datetimeFigureOut">
              <a:rPr lang="fr-FR"/>
              <a:pPr>
                <a:defRPr/>
              </a:pPr>
              <a:t>02/06/2016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A0D25C1-DC7A-4127-9BB3-4FDF9FBE42F3}"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AF6CD30-20E9-4B59-A33A-9994C6ECC3C4}" type="datetimeFigureOut">
              <a:rPr lang="fr-FR"/>
              <a:pPr>
                <a:defRPr/>
              </a:pPr>
              <a:t>02/06/2016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251349D-0CE6-49DC-9451-AEF3EAFABE0A}"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80"/>
            <a:ext cx="2057400" cy="4388644"/>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05980"/>
            <a:ext cx="6019800" cy="4388644"/>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C63CB6B7-E38F-46B9-AACD-E3E906B851E7}" type="datetimeFigureOut">
              <a:rPr lang="fr-FR"/>
              <a:pPr>
                <a:defRPr/>
              </a:pPr>
              <a:t>02/06/2016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822E394-DC8F-41B4-BAF2-440B25414C48}"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3" name="Picture 4" descr="I:\Com'\2014-2020\CHARTE GRAPHIQUE\powerpoint\Powerpoint_Title_169-01.jpg"/>
          <p:cNvPicPr preferRelativeResize="0">
            <a:picLocks noChangeArrowheads="1"/>
          </p:cNvPicPr>
          <p:nvPr userDrawn="1"/>
        </p:nvPicPr>
        <p:blipFill>
          <a:blip r:embed="rId2" cstate="print"/>
          <a:srcRect t="8435" b="71568"/>
          <a:stretch>
            <a:fillRect/>
          </a:stretch>
        </p:blipFill>
        <p:spPr bwMode="auto">
          <a:xfrm>
            <a:off x="0" y="0"/>
            <a:ext cx="9144000" cy="1039813"/>
          </a:xfrm>
          <a:prstGeom prst="rect">
            <a:avLst/>
          </a:prstGeom>
          <a:noFill/>
          <a:ln w="9525">
            <a:noFill/>
            <a:miter lim="800000"/>
            <a:headEnd/>
            <a:tailEnd/>
          </a:ln>
        </p:spPr>
      </p:pic>
      <p:pic>
        <p:nvPicPr>
          <p:cNvPr id="4" name="Picture 2" descr="I:\Com'\2014-2020\CHARTE GRAPHIQUE\powerpoint\Powerpoint_Title_169-01.jpg"/>
          <p:cNvPicPr preferRelativeResize="0">
            <a:picLocks noChangeArrowheads="1"/>
          </p:cNvPicPr>
          <p:nvPr userDrawn="1"/>
        </p:nvPicPr>
        <p:blipFill>
          <a:blip r:embed="rId2" cstate="print"/>
          <a:srcRect t="51122" b="3835"/>
          <a:stretch>
            <a:fillRect/>
          </a:stretch>
        </p:blipFill>
        <p:spPr bwMode="auto">
          <a:xfrm>
            <a:off x="0" y="2800350"/>
            <a:ext cx="9144000" cy="2343150"/>
          </a:xfrm>
          <a:prstGeom prst="rect">
            <a:avLst/>
          </a:prstGeom>
          <a:noFill/>
          <a:ln w="9525">
            <a:noFill/>
            <a:miter lim="800000"/>
            <a:headEnd/>
            <a:tailEnd/>
          </a:ln>
        </p:spPr>
      </p:pic>
      <p:sp>
        <p:nvSpPr>
          <p:cNvPr id="2" name="Titre 1"/>
          <p:cNvSpPr>
            <a:spLocks noGrp="1"/>
          </p:cNvSpPr>
          <p:nvPr>
            <p:ph type="ctrTitle"/>
          </p:nvPr>
        </p:nvSpPr>
        <p:spPr>
          <a:xfrm>
            <a:off x="720000" y="1620000"/>
            <a:ext cx="7200000" cy="1980000"/>
          </a:xfrm>
        </p:spPr>
        <p:txBody>
          <a:bodyPr rtlCol="0">
            <a:noAutofit/>
          </a:bodyPr>
          <a:lstStyle>
            <a:lvl1pPr algn="l" defTabSz="914400" rtl="0" eaLnBrk="1" latinLnBrk="0" hangingPunct="1">
              <a:spcBef>
                <a:spcPct val="0"/>
              </a:spcBef>
              <a:buNone/>
              <a:defRPr lang="fr-FR" sz="3600" b="1" kern="1200" dirty="0" smtClean="0">
                <a:solidFill>
                  <a:srgbClr val="0C4CA3"/>
                </a:solidFill>
                <a:latin typeface="Open Sans Light"/>
                <a:ea typeface="+mj-ea"/>
                <a:cs typeface="Open Sans Light"/>
              </a:defRPr>
            </a:lvl1pPr>
          </a:lstStyle>
          <a:p>
            <a:r>
              <a:rPr lang="en-GB" noProof="0" smtClean="0"/>
              <a:t>Cliquez pour modifier le style du titre</a:t>
            </a:r>
            <a:endParaRPr lang="en-GB" noProof="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4_Titre et contenu">
    <p:spTree>
      <p:nvGrpSpPr>
        <p:cNvPr id="1" name=""/>
        <p:cNvGrpSpPr/>
        <p:nvPr/>
      </p:nvGrpSpPr>
      <p:grpSpPr>
        <a:xfrm>
          <a:off x="0" y="0"/>
          <a:ext cx="0" cy="0"/>
          <a:chOff x="0" y="0"/>
          <a:chExt cx="0" cy="0"/>
        </a:xfrm>
      </p:grpSpPr>
      <p:sp>
        <p:nvSpPr>
          <p:cNvPr id="4" name="Rectangle 3"/>
          <p:cNvSpPr/>
          <p:nvPr userDrawn="1"/>
        </p:nvSpPr>
        <p:spPr>
          <a:xfrm>
            <a:off x="-36513" y="3794125"/>
            <a:ext cx="9144001" cy="1349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4" name="Image 6" descr="Powerpoint_wave_169.jpg"/>
          <p:cNvPicPr>
            <a:picLocks noChangeAspect="1"/>
          </p:cNvPicPr>
          <p:nvPr userDrawn="1"/>
        </p:nvPicPr>
        <p:blipFill>
          <a:blip r:embed="rId2" cstate="print"/>
          <a:srcRect l="6175" b="22627"/>
          <a:stretch>
            <a:fillRect/>
          </a:stretch>
        </p:blipFill>
        <p:spPr bwMode="auto">
          <a:xfrm>
            <a:off x="0" y="4333875"/>
            <a:ext cx="7092950" cy="809625"/>
          </a:xfrm>
          <a:prstGeom prst="rect">
            <a:avLst/>
          </a:prstGeom>
          <a:noFill/>
          <a:ln w="9525">
            <a:noFill/>
            <a:miter lim="800000"/>
            <a:headEnd/>
            <a:tailEnd/>
          </a:ln>
        </p:spPr>
      </p:pic>
      <p:pic>
        <p:nvPicPr>
          <p:cNvPr id="5" name="Image 7" descr="interreg_programm_2-Seas_INTERNATIONAL_CMYK.jpg"/>
          <p:cNvPicPr>
            <a:picLocks noChangeAspect="1"/>
          </p:cNvPicPr>
          <p:nvPr userDrawn="1"/>
        </p:nvPicPr>
        <p:blipFill>
          <a:blip r:embed="rId3" cstate="print"/>
          <a:srcRect/>
          <a:stretch>
            <a:fillRect/>
          </a:stretch>
        </p:blipFill>
        <p:spPr bwMode="auto">
          <a:xfrm>
            <a:off x="5867400" y="4156075"/>
            <a:ext cx="2124075" cy="800100"/>
          </a:xfrm>
          <a:prstGeom prst="rect">
            <a:avLst/>
          </a:prstGeom>
          <a:noFill/>
          <a:ln w="9525">
            <a:noFill/>
            <a:miter lim="800000"/>
            <a:headEnd/>
            <a:tailEnd/>
          </a:ln>
        </p:spPr>
      </p:pic>
      <p:pic>
        <p:nvPicPr>
          <p:cNvPr id="6" name="Image 8" descr="2Mers_Stamp.jpg"/>
          <p:cNvPicPr>
            <a:picLocks noChangeAspect="1"/>
          </p:cNvPicPr>
          <p:nvPr userDrawn="1"/>
        </p:nvPicPr>
        <p:blipFill>
          <a:blip r:embed="rId4" cstate="print"/>
          <a:srcRect/>
          <a:stretch>
            <a:fillRect/>
          </a:stretch>
        </p:blipFill>
        <p:spPr bwMode="auto">
          <a:xfrm>
            <a:off x="8172450" y="4214813"/>
            <a:ext cx="684213" cy="682625"/>
          </a:xfrm>
          <a:prstGeom prst="rect">
            <a:avLst/>
          </a:prstGeom>
          <a:noFill/>
          <a:ln w="9525">
            <a:noFill/>
            <a:miter lim="800000"/>
            <a:headEnd/>
            <a:tailEnd/>
          </a:ln>
        </p:spPr>
      </p:pic>
      <p:sp>
        <p:nvSpPr>
          <p:cNvPr id="17" name="Titre 16"/>
          <p:cNvSpPr>
            <a:spLocks noGrp="1"/>
          </p:cNvSpPr>
          <p:nvPr>
            <p:ph type="title"/>
          </p:nvPr>
        </p:nvSpPr>
        <p:spPr/>
        <p:txBody>
          <a:bodyPr>
            <a:normAutofit/>
          </a:bodyPr>
          <a:lstStyle>
            <a:lvl1pPr algn="l">
              <a:defRPr sz="3600">
                <a:solidFill>
                  <a:srgbClr val="0C4CA3"/>
                </a:solidFill>
                <a:latin typeface="Open Sans Light"/>
              </a:defRPr>
            </a:lvl1pPr>
          </a:lstStyle>
          <a:p>
            <a:r>
              <a:rPr lang="fr-FR" smtClean="0"/>
              <a:t>Cliquez pour modifier le style du titre</a:t>
            </a:r>
            <a:endParaRPr lang="fr-FR" dirty="0"/>
          </a:p>
        </p:txBody>
      </p:sp>
      <p:sp>
        <p:nvSpPr>
          <p:cNvPr id="18" name="Espace réservé du contenu 2"/>
          <p:cNvSpPr>
            <a:spLocks noGrp="1"/>
          </p:cNvSpPr>
          <p:nvPr>
            <p:ph sz="half" idx="1"/>
          </p:nvPr>
        </p:nvSpPr>
        <p:spPr>
          <a:xfrm>
            <a:off x="457200" y="1200151"/>
            <a:ext cx="8219256" cy="3394472"/>
          </a:xfrm>
        </p:spPr>
        <p:txBody>
          <a:bodyPr/>
          <a:lstStyle>
            <a:lvl1pPr>
              <a:defRPr sz="2800">
                <a:solidFill>
                  <a:schemeClr val="tx1"/>
                </a:solidFill>
                <a:latin typeface="Open Sans Light"/>
              </a:defRPr>
            </a:lvl1pPr>
            <a:lvl2pPr>
              <a:defRPr sz="2400">
                <a:solidFill>
                  <a:schemeClr val="tx1"/>
                </a:solidFill>
                <a:latin typeface="Open Sans Light"/>
              </a:defRPr>
            </a:lvl2pPr>
            <a:lvl3pPr>
              <a:defRPr sz="2000">
                <a:solidFill>
                  <a:schemeClr val="tx1"/>
                </a:solidFill>
                <a:latin typeface="Open Sans Light"/>
              </a:defRPr>
            </a:lvl3pPr>
            <a:lvl4pPr>
              <a:defRPr sz="1800">
                <a:solidFill>
                  <a:schemeClr val="tx1"/>
                </a:solidFill>
                <a:latin typeface="Open Sans Light"/>
              </a:defRPr>
            </a:lvl4pPr>
            <a:lvl5pPr>
              <a:defRPr sz="1800">
                <a:solidFill>
                  <a:schemeClr val="tx1"/>
                </a:solidFill>
                <a:latin typeface="Open Sans Light"/>
              </a:defRPr>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et contenu">
    <p:spTree>
      <p:nvGrpSpPr>
        <p:cNvPr id="1" name=""/>
        <p:cNvGrpSpPr/>
        <p:nvPr/>
      </p:nvGrpSpPr>
      <p:grpSpPr>
        <a:xfrm>
          <a:off x="0" y="0"/>
          <a:ext cx="0" cy="0"/>
          <a:chOff x="0" y="0"/>
          <a:chExt cx="0" cy="0"/>
        </a:xfrm>
      </p:grpSpPr>
      <p:pic>
        <p:nvPicPr>
          <p:cNvPr id="3" name="Image 6" descr="Powerpoint_wave_169.jpg"/>
          <p:cNvPicPr>
            <a:picLocks noChangeAspect="1"/>
          </p:cNvPicPr>
          <p:nvPr userDrawn="1"/>
        </p:nvPicPr>
        <p:blipFill>
          <a:blip r:embed="rId2" cstate="print"/>
          <a:srcRect l="6175" b="22627"/>
          <a:stretch>
            <a:fillRect/>
          </a:stretch>
        </p:blipFill>
        <p:spPr bwMode="auto">
          <a:xfrm>
            <a:off x="0" y="4333875"/>
            <a:ext cx="7092950" cy="809625"/>
          </a:xfrm>
          <a:prstGeom prst="rect">
            <a:avLst/>
          </a:prstGeom>
          <a:noFill/>
          <a:ln w="9525">
            <a:noFill/>
            <a:miter lim="800000"/>
            <a:headEnd/>
            <a:tailEnd/>
          </a:ln>
        </p:spPr>
      </p:pic>
      <p:pic>
        <p:nvPicPr>
          <p:cNvPr id="4" name="Image 7" descr="interreg_programm_2-Seas_INTERNATIONAL_CMYK.jpg"/>
          <p:cNvPicPr>
            <a:picLocks noChangeAspect="1"/>
          </p:cNvPicPr>
          <p:nvPr userDrawn="1"/>
        </p:nvPicPr>
        <p:blipFill>
          <a:blip r:embed="rId3" cstate="print"/>
          <a:srcRect/>
          <a:stretch>
            <a:fillRect/>
          </a:stretch>
        </p:blipFill>
        <p:spPr bwMode="auto">
          <a:xfrm>
            <a:off x="5867400" y="4156075"/>
            <a:ext cx="2124075" cy="800100"/>
          </a:xfrm>
          <a:prstGeom prst="rect">
            <a:avLst/>
          </a:prstGeom>
          <a:noFill/>
          <a:ln w="9525">
            <a:noFill/>
            <a:miter lim="800000"/>
            <a:headEnd/>
            <a:tailEnd/>
          </a:ln>
        </p:spPr>
      </p:pic>
      <p:pic>
        <p:nvPicPr>
          <p:cNvPr id="5" name="Image 8" descr="2Mers_Stamp.jpg"/>
          <p:cNvPicPr>
            <a:picLocks noChangeAspect="1"/>
          </p:cNvPicPr>
          <p:nvPr userDrawn="1"/>
        </p:nvPicPr>
        <p:blipFill>
          <a:blip r:embed="rId4" cstate="print"/>
          <a:srcRect/>
          <a:stretch>
            <a:fillRect/>
          </a:stretch>
        </p:blipFill>
        <p:spPr bwMode="auto">
          <a:xfrm>
            <a:off x="8172450" y="4214813"/>
            <a:ext cx="684213" cy="682625"/>
          </a:xfrm>
          <a:prstGeom prst="rect">
            <a:avLst/>
          </a:prstGeom>
          <a:noFill/>
          <a:ln w="9525">
            <a:noFill/>
            <a:miter lim="800000"/>
            <a:headEnd/>
            <a:tailEnd/>
          </a:ln>
        </p:spPr>
      </p:pic>
      <p:sp>
        <p:nvSpPr>
          <p:cNvPr id="17" name="Titre 16"/>
          <p:cNvSpPr>
            <a:spLocks noGrp="1"/>
          </p:cNvSpPr>
          <p:nvPr>
            <p:ph type="title"/>
          </p:nvPr>
        </p:nvSpPr>
        <p:spPr/>
        <p:txBody>
          <a:bodyPr>
            <a:normAutofit/>
          </a:bodyPr>
          <a:lstStyle>
            <a:lvl1pPr algn="l">
              <a:defRPr sz="3600">
                <a:solidFill>
                  <a:srgbClr val="0C4CA3"/>
                </a:solidFill>
                <a:latin typeface="Open Sans Light"/>
              </a:defRPr>
            </a:lvl1pPr>
          </a:lstStyle>
          <a:p>
            <a:r>
              <a:rPr lang="fr-FR" smtClean="0"/>
              <a:t>Cliquez pour modifier le style du titre</a:t>
            </a:r>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17" name="Titre 16"/>
          <p:cNvSpPr>
            <a:spLocks noGrp="1"/>
          </p:cNvSpPr>
          <p:nvPr>
            <p:ph type="title"/>
          </p:nvPr>
        </p:nvSpPr>
        <p:spPr/>
        <p:txBody>
          <a:bodyPr>
            <a:normAutofit/>
          </a:bodyPr>
          <a:lstStyle>
            <a:lvl1pPr algn="l">
              <a:defRPr sz="3600">
                <a:solidFill>
                  <a:srgbClr val="0C4CA3"/>
                </a:solidFill>
                <a:latin typeface="Open Sans Light"/>
              </a:defRPr>
            </a:lvl1pPr>
          </a:lstStyle>
          <a:p>
            <a:r>
              <a:rPr lang="fr-FR" smtClean="0"/>
              <a:t>Cliquez pour modifier le style du titre</a:t>
            </a:r>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pic>
        <p:nvPicPr>
          <p:cNvPr id="3" name="Image 6" descr="Powerpoint_wave_169.jpg"/>
          <p:cNvPicPr>
            <a:picLocks noChangeAspect="1"/>
          </p:cNvPicPr>
          <p:nvPr userDrawn="1"/>
        </p:nvPicPr>
        <p:blipFill>
          <a:blip r:embed="rId2" cstate="print"/>
          <a:srcRect l="6175" b="22627"/>
          <a:stretch>
            <a:fillRect/>
          </a:stretch>
        </p:blipFill>
        <p:spPr bwMode="auto">
          <a:xfrm>
            <a:off x="0" y="4333875"/>
            <a:ext cx="7092950" cy="809625"/>
          </a:xfrm>
          <a:prstGeom prst="rect">
            <a:avLst/>
          </a:prstGeom>
          <a:noFill/>
          <a:ln w="9525">
            <a:noFill/>
            <a:miter lim="800000"/>
            <a:headEnd/>
            <a:tailEnd/>
          </a:ln>
        </p:spPr>
      </p:pic>
      <p:pic>
        <p:nvPicPr>
          <p:cNvPr id="4" name="Image 7" descr="interreg_programm_2-Seas_INTERNATIONAL_CMYK.jpg"/>
          <p:cNvPicPr>
            <a:picLocks noChangeAspect="1"/>
          </p:cNvPicPr>
          <p:nvPr userDrawn="1"/>
        </p:nvPicPr>
        <p:blipFill>
          <a:blip r:embed="rId3" cstate="print"/>
          <a:srcRect/>
          <a:stretch>
            <a:fillRect/>
          </a:stretch>
        </p:blipFill>
        <p:spPr bwMode="auto">
          <a:xfrm>
            <a:off x="5867400" y="4156075"/>
            <a:ext cx="2124075" cy="800100"/>
          </a:xfrm>
          <a:prstGeom prst="rect">
            <a:avLst/>
          </a:prstGeom>
          <a:noFill/>
          <a:ln w="9525">
            <a:noFill/>
            <a:miter lim="800000"/>
            <a:headEnd/>
            <a:tailEnd/>
          </a:ln>
        </p:spPr>
      </p:pic>
      <p:pic>
        <p:nvPicPr>
          <p:cNvPr id="5" name="Image 8" descr="2Mers_Stamp.jpg"/>
          <p:cNvPicPr>
            <a:picLocks noChangeAspect="1"/>
          </p:cNvPicPr>
          <p:nvPr userDrawn="1"/>
        </p:nvPicPr>
        <p:blipFill>
          <a:blip r:embed="rId4" cstate="print"/>
          <a:srcRect/>
          <a:stretch>
            <a:fillRect/>
          </a:stretch>
        </p:blipFill>
        <p:spPr bwMode="auto">
          <a:xfrm>
            <a:off x="8172450" y="4214813"/>
            <a:ext cx="684213" cy="682625"/>
          </a:xfrm>
          <a:prstGeom prst="rect">
            <a:avLst/>
          </a:prstGeom>
          <a:noFill/>
          <a:ln w="9525">
            <a:noFill/>
            <a:miter lim="800000"/>
            <a:headEnd/>
            <a:tailEnd/>
          </a:ln>
        </p:spPr>
      </p:pic>
      <p:sp>
        <p:nvSpPr>
          <p:cNvPr id="18" name="Espace réservé du contenu 2"/>
          <p:cNvSpPr>
            <a:spLocks noGrp="1"/>
          </p:cNvSpPr>
          <p:nvPr>
            <p:ph sz="half" idx="1"/>
          </p:nvPr>
        </p:nvSpPr>
        <p:spPr>
          <a:xfrm>
            <a:off x="457200" y="1200151"/>
            <a:ext cx="8219256" cy="3394472"/>
          </a:xfrm>
        </p:spPr>
        <p:txBody>
          <a:bodyPr/>
          <a:lstStyle>
            <a:lvl1pPr>
              <a:defRPr sz="2800">
                <a:solidFill>
                  <a:schemeClr val="tx1"/>
                </a:solidFill>
                <a:latin typeface="Open Sans Light"/>
              </a:defRPr>
            </a:lvl1pPr>
            <a:lvl2pPr>
              <a:defRPr sz="2400">
                <a:solidFill>
                  <a:schemeClr val="tx1"/>
                </a:solidFill>
                <a:latin typeface="Open Sans Light"/>
              </a:defRPr>
            </a:lvl2pPr>
            <a:lvl3pPr>
              <a:defRPr sz="2000">
                <a:solidFill>
                  <a:schemeClr val="tx1"/>
                </a:solidFill>
                <a:latin typeface="Open Sans Light"/>
              </a:defRPr>
            </a:lvl3pPr>
            <a:lvl4pPr>
              <a:defRPr sz="1800">
                <a:solidFill>
                  <a:schemeClr val="tx1"/>
                </a:solidFill>
                <a:latin typeface="Open Sans Light"/>
              </a:defRPr>
            </a:lvl4pPr>
            <a:lvl5pPr>
              <a:defRPr sz="1800">
                <a:solidFill>
                  <a:schemeClr val="tx1"/>
                </a:solidFill>
                <a:latin typeface="Open Sans Light"/>
              </a:defRPr>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7"/>
            <a:ext cx="7772400" cy="1021556"/>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0BDF326-7D32-42E5-A05F-E08A47AA3E00}" type="datetimeFigureOut">
              <a:rPr lang="fr-FR"/>
              <a:pPr>
                <a:defRPr/>
              </a:pPr>
              <a:t>02/06/2016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4CF3B16-D4AD-4F7B-9BAA-6886DFA47702}"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7CC14D97-40BE-4CCA-B437-EA1D15E5FA53}" type="datetimeFigureOut">
              <a:rPr lang="fr-FR"/>
              <a:pPr>
                <a:defRPr/>
              </a:pPr>
              <a:t>02/06/2016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07A4954-4356-44AC-98A7-7182942542B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1631157"/>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8" y="1631157"/>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8641B922-14ED-4C38-B54A-BE94DC318A19}" type="datetimeFigureOut">
              <a:rPr lang="fr-FR"/>
              <a:pPr>
                <a:defRPr/>
              </a:pPr>
              <a:t>02/06/2016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AB3CE2EE-0838-42E9-B0D1-3584598D3FF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CF3CC8D-7EFC-476F-B2FE-3F3E2392E77E}" type="datetimeFigureOut">
              <a:rPr lang="fr-FR"/>
              <a:pPr>
                <a:defRPr/>
              </a:pPr>
              <a:t>02/06/2016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60CF8336-9C83-4779-8584-2DDA190DAC32}"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2E7CD2E-941E-423F-976B-CC8622A77194}" type="datetimeFigureOut">
              <a:rPr lang="fr-FR"/>
              <a:pPr>
                <a:defRPr/>
              </a:pPr>
              <a:t>02/06/2016</a:t>
            </a:fld>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A1938A8-3551-48BA-A3BC-94F0DFCD44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22" r:id="rId6"/>
    <p:sldLayoutId id="2147484323" r:id="rId7"/>
    <p:sldLayoutId id="2147484324" r:id="rId8"/>
    <p:sldLayoutId id="2147484325" r:id="rId9"/>
    <p:sldLayoutId id="2147484326" r:id="rId10"/>
    <p:sldLayoutId id="2147484327" r:id="rId11"/>
    <p:sldLayoutId id="2147484328" r:id="rId12"/>
    <p:sldLayoutId id="2147484329" r:id="rId13"/>
    <p:sldLayoutId id="2147484330" r:id="rId14"/>
    <p:sldLayoutId id="2147484336" r:id="rId15"/>
    <p:sldLayoutId id="2147484337" r:id="rId16"/>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3platform.jrc.ec.europa.e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4"/>
          <p:cNvSpPr txBox="1">
            <a:spLocks/>
          </p:cNvSpPr>
          <p:nvPr/>
        </p:nvSpPr>
        <p:spPr bwMode="auto">
          <a:xfrm>
            <a:off x="504000" y="1710000"/>
            <a:ext cx="8280000" cy="12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algn="l" rtl="0" eaLnBrk="0" fontAlgn="base" hangingPunct="0">
              <a:spcBef>
                <a:spcPct val="0"/>
              </a:spcBef>
              <a:spcAft>
                <a:spcPct val="0"/>
              </a:spcAft>
              <a:defRPr sz="3600" kern="1200">
                <a:solidFill>
                  <a:srgbClr val="0C4CA3"/>
                </a:solidFill>
                <a:latin typeface="Open Sans Ligh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dirty="0" smtClean="0">
                <a:ea typeface="Open Sans Semibold" pitchFamily="34" charset="0"/>
                <a:cs typeface="Open Sans Semibold" pitchFamily="34" charset="0"/>
              </a:rPr>
              <a:t>Cooperation Fair 2016</a:t>
            </a:r>
            <a:r>
              <a:rPr lang="en-US" dirty="0" smtClean="0">
                <a:ea typeface="Open Sans Semibold" pitchFamily="34" charset="0"/>
                <a:cs typeface="Open Sans Semibold" pitchFamily="34" charset="0"/>
              </a:rPr>
              <a:t/>
            </a:r>
            <a:br>
              <a:rPr lang="en-US" dirty="0" smtClean="0">
                <a:ea typeface="Open Sans Semibold" pitchFamily="34" charset="0"/>
                <a:cs typeface="Open Sans Semibold" pitchFamily="34" charset="0"/>
              </a:rPr>
            </a:br>
            <a:r>
              <a:rPr lang="en-US" sz="2700" dirty="0">
                <a:ea typeface="Open Sans Semibold" pitchFamily="34" charset="0"/>
                <a:cs typeface="Open Sans Semibold" pitchFamily="34" charset="0"/>
              </a:rPr>
              <a:t>S.O. 1.1: Improve the framework conditions for the delivery of innovation, in relation to smart </a:t>
            </a:r>
            <a:r>
              <a:rPr lang="en-US" sz="2700" dirty="0" err="1">
                <a:ea typeface="Open Sans Semibold" pitchFamily="34" charset="0"/>
                <a:cs typeface="Open Sans Semibold" pitchFamily="34" charset="0"/>
              </a:rPr>
              <a:t>specialisation</a:t>
            </a:r>
            <a:endParaRPr lang="fr-FR" sz="2200" dirty="0">
              <a:ea typeface="Open Sans Semibold" pitchFamily="34" charset="0"/>
              <a:cs typeface="Open Sans Semibol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en-US" dirty="0" smtClean="0">
                <a:latin typeface="Open Sans Light" pitchFamily="34" charset="0"/>
              </a:rPr>
              <a:t>Smart </a:t>
            </a:r>
            <a:r>
              <a:rPr lang="en-US" dirty="0" err="1" smtClean="0">
                <a:latin typeface="Open Sans Light" pitchFamily="34" charset="0"/>
              </a:rPr>
              <a:t>Specialisation</a:t>
            </a:r>
            <a:r>
              <a:rPr lang="en-US" dirty="0" smtClean="0">
                <a:latin typeface="Open Sans Light" pitchFamily="34" charset="0"/>
              </a:rPr>
              <a:t> Strategies	</a:t>
            </a:r>
          </a:p>
        </p:txBody>
      </p:sp>
      <p:sp>
        <p:nvSpPr>
          <p:cNvPr id="16387" name="Espace réservé du contenu 2"/>
          <p:cNvSpPr>
            <a:spLocks noGrp="1"/>
          </p:cNvSpPr>
          <p:nvPr>
            <p:ph sz="half" idx="1"/>
          </p:nvPr>
        </p:nvSpPr>
        <p:spPr>
          <a:xfrm>
            <a:off x="457200" y="1200150"/>
            <a:ext cx="8218488" cy="3394075"/>
          </a:xfrm>
        </p:spPr>
        <p:txBody>
          <a:bodyPr/>
          <a:lstStyle/>
          <a:p>
            <a:pPr marL="342900" lvl="1" indent="-342900">
              <a:buFont typeface="Wingdings" pitchFamily="2" charset="2"/>
              <a:buChar char="Ø"/>
            </a:pPr>
            <a:r>
              <a:rPr lang="en-US" sz="2800" dirty="0" smtClean="0">
                <a:latin typeface="Open Sans Light" pitchFamily="34" charset="0"/>
              </a:rPr>
              <a:t>Transport &amp; ports</a:t>
            </a:r>
          </a:p>
          <a:p>
            <a:pPr marL="342900" lvl="1" indent="-342900">
              <a:buFont typeface="Wingdings" pitchFamily="2" charset="2"/>
              <a:buChar char="Ø"/>
            </a:pPr>
            <a:r>
              <a:rPr lang="en-US" sz="2800" dirty="0" smtClean="0">
                <a:latin typeface="Open Sans Light" pitchFamily="34" charset="0"/>
              </a:rPr>
              <a:t>Environmental &amp; marine technologies</a:t>
            </a:r>
          </a:p>
          <a:p>
            <a:pPr marL="342900" lvl="1" indent="-342900">
              <a:buFont typeface="Wingdings" pitchFamily="2" charset="2"/>
              <a:buChar char="Ø"/>
            </a:pPr>
            <a:r>
              <a:rPr lang="en-US" sz="2800" dirty="0" smtClean="0">
                <a:latin typeface="Open Sans Light" pitchFamily="34" charset="0"/>
              </a:rPr>
              <a:t>Agro-food</a:t>
            </a:r>
          </a:p>
          <a:p>
            <a:pPr marL="342900" lvl="1" indent="-342900">
              <a:buFont typeface="Wingdings" pitchFamily="2" charset="2"/>
              <a:buChar char="Ø"/>
            </a:pPr>
            <a:r>
              <a:rPr lang="en-US" sz="2800" dirty="0" smtClean="0">
                <a:latin typeface="Open Sans Light" pitchFamily="34" charset="0"/>
              </a:rPr>
              <a:t>Life sciences &amp; health</a:t>
            </a:r>
          </a:p>
          <a:p>
            <a:pPr marL="342900" lvl="1" indent="-342900">
              <a:buFont typeface="Wingdings" pitchFamily="2" charset="2"/>
              <a:buChar char="Ø"/>
            </a:pPr>
            <a:r>
              <a:rPr lang="en-US" sz="2800" dirty="0" smtClean="0">
                <a:latin typeface="Open Sans Light" pitchFamily="34" charset="0"/>
              </a:rPr>
              <a:t>Communication, digital &amp; creative industries</a:t>
            </a:r>
          </a:p>
          <a:p>
            <a:pPr marL="342900" lvl="1" indent="-342900">
              <a:buFont typeface="Wingdings" pitchFamily="2" charset="2"/>
              <a:buChar char="Ø"/>
            </a:pPr>
            <a:r>
              <a:rPr lang="en-US" sz="2800" dirty="0" smtClean="0">
                <a:latin typeface="Open Sans Light" pitchFamily="34" charset="0"/>
              </a:rPr>
              <a:t>Manufacturing</a:t>
            </a:r>
          </a:p>
          <a:p>
            <a:pPr marL="342900" lvl="1" indent="-342900">
              <a:buFont typeface="Wingdings" pitchFamily="2" charset="2"/>
              <a:buChar char="Ø"/>
            </a:pPr>
            <a:r>
              <a:rPr lang="en-US" sz="2800" dirty="0" smtClean="0">
                <a:latin typeface="Open Sans Light" pitchFamily="34" charset="0"/>
              </a:rPr>
              <a:t>…</a:t>
            </a:r>
          </a:p>
        </p:txBody>
      </p:sp>
      <p:sp>
        <p:nvSpPr>
          <p:cNvPr id="4" name="ZoneTexte 3"/>
          <p:cNvSpPr txBox="1"/>
          <p:nvPr/>
        </p:nvSpPr>
        <p:spPr>
          <a:xfrm rot="1086202">
            <a:off x="521917" y="2452637"/>
            <a:ext cx="7678824" cy="646331"/>
          </a:xfrm>
          <a:prstGeom prst="rect">
            <a:avLst/>
          </a:prstGeom>
          <a:solidFill>
            <a:schemeClr val="accent3">
              <a:lumMod val="40000"/>
              <a:lumOff val="60000"/>
            </a:schemeClr>
          </a:solidFill>
        </p:spPr>
        <p:style>
          <a:lnRef idx="2">
            <a:schemeClr val="accent3"/>
          </a:lnRef>
          <a:fillRef idx="1">
            <a:schemeClr val="lt1"/>
          </a:fillRef>
          <a:effectRef idx="0">
            <a:schemeClr val="accent3"/>
          </a:effectRef>
          <a:fontRef idx="minor">
            <a:schemeClr val="dk1"/>
          </a:fontRef>
        </p:style>
        <p:txBody>
          <a:bodyPr wrap="square" rtlCol="0">
            <a:spAutoFit/>
          </a:bodyPr>
          <a:lstStyle/>
          <a:p>
            <a:pPr marL="0" lvl="1"/>
            <a:r>
              <a:rPr lang="en-US" sz="3600" dirty="0" smtClean="0">
                <a:latin typeface="Open Sans Light" pitchFamily="34" charset="0"/>
                <a:hlinkClick r:id="rId2"/>
              </a:rPr>
              <a:t>http://s3platform.jrc.ec.europa.eu/</a:t>
            </a:r>
            <a:endParaRPr lang="en-US" sz="3600" dirty="0" smtClean="0">
              <a:latin typeface="Open Sans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6" presetClass="emph" presetSubtype="0" fill="hold" nodeType="withEffect">
                                  <p:stCondLst>
                                    <p:cond delay="0"/>
                                  </p:stCondLst>
                                  <p:childTnLst>
                                    <p:animScale>
                                      <p:cBhvr>
                                        <p:cTn id="12" dur="2000" fill="hold"/>
                                        <p:tgtEl>
                                          <p:spTgt spid="16387">
                                            <p:txEl>
                                              <p:pRg st="0" end="0"/>
                                            </p:txEl>
                                          </p:spTgt>
                                        </p:tgtEl>
                                      </p:cBhvr>
                                      <p:by x="50000" y="50000"/>
                                    </p:animScale>
                                  </p:childTnLst>
                                </p:cTn>
                              </p:par>
                              <p:par>
                                <p:cTn id="13" presetID="6" presetClass="emph" presetSubtype="0" fill="hold" nodeType="withEffect">
                                  <p:stCondLst>
                                    <p:cond delay="0"/>
                                  </p:stCondLst>
                                  <p:childTnLst>
                                    <p:animScale>
                                      <p:cBhvr>
                                        <p:cTn id="14" dur="2000" fill="hold"/>
                                        <p:tgtEl>
                                          <p:spTgt spid="16387">
                                            <p:txEl>
                                              <p:pRg st="1" end="1"/>
                                            </p:txEl>
                                          </p:spTgt>
                                        </p:tgtEl>
                                      </p:cBhvr>
                                      <p:by x="50000" y="50000"/>
                                    </p:animScale>
                                  </p:childTnLst>
                                </p:cTn>
                              </p:par>
                              <p:par>
                                <p:cTn id="15" presetID="6" presetClass="emph" presetSubtype="0" fill="hold" nodeType="withEffect">
                                  <p:stCondLst>
                                    <p:cond delay="0"/>
                                  </p:stCondLst>
                                  <p:childTnLst>
                                    <p:animScale>
                                      <p:cBhvr>
                                        <p:cTn id="16" dur="2000" fill="hold"/>
                                        <p:tgtEl>
                                          <p:spTgt spid="16387">
                                            <p:txEl>
                                              <p:pRg st="2" end="2"/>
                                            </p:txEl>
                                          </p:spTgt>
                                        </p:tgtEl>
                                      </p:cBhvr>
                                      <p:by x="50000" y="50000"/>
                                    </p:animScale>
                                  </p:childTnLst>
                                </p:cTn>
                              </p:par>
                              <p:par>
                                <p:cTn id="17" presetID="6" presetClass="emph" presetSubtype="0" fill="hold" nodeType="withEffect">
                                  <p:stCondLst>
                                    <p:cond delay="0"/>
                                  </p:stCondLst>
                                  <p:childTnLst>
                                    <p:animScale>
                                      <p:cBhvr>
                                        <p:cTn id="18" dur="2000" fill="hold"/>
                                        <p:tgtEl>
                                          <p:spTgt spid="16387">
                                            <p:txEl>
                                              <p:pRg st="3" end="3"/>
                                            </p:txEl>
                                          </p:spTgt>
                                        </p:tgtEl>
                                      </p:cBhvr>
                                      <p:by x="50000" y="50000"/>
                                    </p:animScale>
                                  </p:childTnLst>
                                </p:cTn>
                              </p:par>
                              <p:par>
                                <p:cTn id="19" presetID="6" presetClass="emph" presetSubtype="0" fill="hold" nodeType="withEffect">
                                  <p:stCondLst>
                                    <p:cond delay="0"/>
                                  </p:stCondLst>
                                  <p:childTnLst>
                                    <p:animScale>
                                      <p:cBhvr>
                                        <p:cTn id="20" dur="2000" fill="hold"/>
                                        <p:tgtEl>
                                          <p:spTgt spid="16387">
                                            <p:txEl>
                                              <p:pRg st="4" end="4"/>
                                            </p:txEl>
                                          </p:spTgt>
                                        </p:tgtEl>
                                      </p:cBhvr>
                                      <p:by x="50000" y="50000"/>
                                    </p:animScale>
                                  </p:childTnLst>
                                </p:cTn>
                              </p:par>
                              <p:par>
                                <p:cTn id="21" presetID="6" presetClass="emph" presetSubtype="0" fill="hold" nodeType="withEffect">
                                  <p:stCondLst>
                                    <p:cond delay="0"/>
                                  </p:stCondLst>
                                  <p:childTnLst>
                                    <p:animScale>
                                      <p:cBhvr>
                                        <p:cTn id="22" dur="2000" fill="hold"/>
                                        <p:tgtEl>
                                          <p:spTgt spid="16387">
                                            <p:txEl>
                                              <p:pRg st="5" end="5"/>
                                            </p:txEl>
                                          </p:spTgt>
                                        </p:tgtEl>
                                      </p:cBhvr>
                                      <p:by x="50000" y="50000"/>
                                    </p:animScale>
                                  </p:childTnLst>
                                </p:cTn>
                              </p:par>
                              <p:par>
                                <p:cTn id="23" presetID="6" presetClass="emph" presetSubtype="0" fill="hold" nodeType="withEffect">
                                  <p:stCondLst>
                                    <p:cond delay="0"/>
                                  </p:stCondLst>
                                  <p:childTnLst>
                                    <p:animScale>
                                      <p:cBhvr>
                                        <p:cTn id="24" dur="2000" fill="hold"/>
                                        <p:tgtEl>
                                          <p:spTgt spid="16387">
                                            <p:txEl>
                                              <p:pRg st="6" end="6"/>
                                            </p:txEl>
                                          </p:spTgt>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sz="half" idx="1"/>
          </p:nvPr>
        </p:nvSpPr>
        <p:spPr>
          <a:xfrm>
            <a:off x="457200" y="1059582"/>
            <a:ext cx="8218488" cy="3534643"/>
          </a:xfrm>
        </p:spPr>
        <p:txBody>
          <a:bodyPr/>
          <a:lstStyle/>
          <a:p>
            <a:pPr marL="342900" lvl="1" indent="-342900" algn="just">
              <a:buNone/>
            </a:pPr>
            <a:r>
              <a:rPr lang="en-US" sz="2800" dirty="0" smtClean="0">
                <a:latin typeface="Open Sans Light" pitchFamily="34" charset="0"/>
              </a:rPr>
              <a:t>Intervention of practitioner:</a:t>
            </a:r>
          </a:p>
          <a:p>
            <a:pPr marL="342900" lvl="1" indent="-342900" algn="just">
              <a:buFont typeface="Arial" charset="0"/>
              <a:buNone/>
            </a:pPr>
            <a:endParaRPr lang="en-US" sz="2000" dirty="0" smtClean="0">
              <a:latin typeface="Open Sans Light" pitchFamily="34" charset="0"/>
            </a:endParaRP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Q&amp;A with the public</a:t>
            </a:r>
            <a:endParaRPr lang="en-US" sz="2000" dirty="0" smtClean="0">
              <a:latin typeface="Open Sans Light" pitchFamily="34" charset="0"/>
            </a:endParaRPr>
          </a:p>
        </p:txBody>
      </p:sp>
    </p:spTree>
    <p:extLst>
      <p:ext uri="{BB962C8B-B14F-4D97-AF65-F5344CB8AC3E}">
        <p14:creationId xmlns:p14="http://schemas.microsoft.com/office/powerpoint/2010/main" val="842582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2"/>
          <p:cNvSpPr>
            <a:spLocks noGrp="1"/>
          </p:cNvSpPr>
          <p:nvPr>
            <p:ph type="title"/>
          </p:nvPr>
        </p:nvSpPr>
        <p:spPr/>
        <p:txBody>
          <a:bodyPr>
            <a:normAutofit/>
          </a:bodyPr>
          <a:lstStyle/>
          <a:p>
            <a:r>
              <a:rPr lang="en-US" dirty="0" smtClean="0">
                <a:latin typeface="Open Sans Light" pitchFamily="34" charset="0"/>
              </a:rPr>
              <a:t>2. Result-oriented = measurability</a:t>
            </a:r>
          </a:p>
        </p:txBody>
      </p:sp>
      <p:graphicFrame>
        <p:nvGraphicFramePr>
          <p:cNvPr id="6" name="Espace réservé du contenu 3"/>
          <p:cNvGraphicFramePr>
            <a:graphicFrameLocks/>
          </p:cNvGraphicFramePr>
          <p:nvPr/>
        </p:nvGraphicFramePr>
        <p:xfrm>
          <a:off x="468313" y="1058863"/>
          <a:ext cx="8218487" cy="3114040"/>
        </p:xfrm>
        <a:graphic>
          <a:graphicData uri="http://schemas.openxmlformats.org/drawingml/2006/table">
            <a:tbl>
              <a:tblPr firstRow="1" bandRow="1">
                <a:tableStyleId>{5C22544A-7EE6-4342-B048-85BDC9FD1C3A}</a:tableStyleId>
              </a:tblPr>
              <a:tblGrid>
                <a:gridCol w="1223367">
                  <a:extLst>
                    <a:ext uri="{9D8B030D-6E8A-4147-A177-3AD203B41FA5}">
                      <a16:colId xmlns:a16="http://schemas.microsoft.com/office/drawing/2014/main" val="20000"/>
                    </a:ext>
                  </a:extLst>
                </a:gridCol>
                <a:gridCol w="5472608">
                  <a:extLst>
                    <a:ext uri="{9D8B030D-6E8A-4147-A177-3AD203B41FA5}">
                      <a16:colId xmlns:a16="http://schemas.microsoft.com/office/drawing/2014/main" val="20001"/>
                    </a:ext>
                  </a:extLst>
                </a:gridCol>
                <a:gridCol w="1522512">
                  <a:extLst>
                    <a:ext uri="{9D8B030D-6E8A-4147-A177-3AD203B41FA5}">
                      <a16:colId xmlns:a16="http://schemas.microsoft.com/office/drawing/2014/main" val="20002"/>
                    </a:ext>
                  </a:extLst>
                </a:gridCol>
              </a:tblGrid>
              <a:tr h="370840">
                <a:tc>
                  <a:txBody>
                    <a:bodyPr/>
                    <a:lstStyle/>
                    <a:p>
                      <a:pPr algn="ctr"/>
                      <a:r>
                        <a:rPr lang="fr-FR" sz="1800" b="0" dirty="0" smtClean="0">
                          <a:latin typeface="Open Sans Light" pitchFamily="34" charset="0"/>
                          <a:ea typeface="Open Sans Light" pitchFamily="34" charset="0"/>
                          <a:cs typeface="Open Sans Light" pitchFamily="34" charset="0"/>
                        </a:rPr>
                        <a:t>ID</a:t>
                      </a:r>
                      <a:endParaRPr lang="fr-FR" sz="1800" b="0" dirty="0">
                        <a:latin typeface="Open Sans Light" pitchFamily="34" charset="0"/>
                        <a:ea typeface="Open Sans Light" pitchFamily="34" charset="0"/>
                        <a:cs typeface="Open Sans Light" pitchFamily="34" charset="0"/>
                      </a:endParaRPr>
                    </a:p>
                  </a:txBody>
                  <a:tcPr/>
                </a:tc>
                <a:tc>
                  <a:txBody>
                    <a:bodyPr/>
                    <a:lstStyle/>
                    <a:p>
                      <a:pPr algn="ctr"/>
                      <a:r>
                        <a:rPr lang="fr-FR" sz="1800" b="0" dirty="0" smtClean="0">
                          <a:latin typeface="Open Sans Light" pitchFamily="34" charset="0"/>
                          <a:ea typeface="Open Sans Light" pitchFamily="34" charset="0"/>
                          <a:cs typeface="Open Sans Light" pitchFamily="34" charset="0"/>
                        </a:rPr>
                        <a:t>Output </a:t>
                      </a:r>
                      <a:r>
                        <a:rPr lang="fr-FR" sz="1800" b="0" dirty="0" err="1" smtClean="0">
                          <a:latin typeface="Open Sans Light" pitchFamily="34" charset="0"/>
                          <a:ea typeface="Open Sans Light" pitchFamily="34" charset="0"/>
                          <a:cs typeface="Open Sans Light" pitchFamily="34" charset="0"/>
                        </a:rPr>
                        <a:t>indicator</a:t>
                      </a:r>
                      <a:endParaRPr lang="fr-FR" sz="1800" b="0" dirty="0">
                        <a:latin typeface="Open Sans Light" pitchFamily="34" charset="0"/>
                        <a:ea typeface="Open Sans Light" pitchFamily="34" charset="0"/>
                        <a:cs typeface="Open Sans Light" pitchFamily="34" charset="0"/>
                      </a:endParaRPr>
                    </a:p>
                  </a:txBody>
                  <a:tcPr/>
                </a:tc>
                <a:tc>
                  <a:txBody>
                    <a:bodyPr/>
                    <a:lstStyle/>
                    <a:p>
                      <a:pPr algn="ctr"/>
                      <a:r>
                        <a:rPr lang="fr-FR" sz="1800" b="0" dirty="0" smtClean="0">
                          <a:latin typeface="Open Sans Light" pitchFamily="34" charset="0"/>
                          <a:ea typeface="Open Sans Light" pitchFamily="34" charset="0"/>
                          <a:cs typeface="Open Sans Light" pitchFamily="34" charset="0"/>
                        </a:rPr>
                        <a:t>Target value</a:t>
                      </a:r>
                      <a:endParaRPr lang="fr-FR" sz="1800" b="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OI 1.1.1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Number of joint strategies and action plans developed to improve the framework conditions for innovation</a:t>
                      </a:r>
                    </a:p>
                  </a:txBody>
                  <a:tcPr/>
                </a:tc>
                <a:tc>
                  <a:txBody>
                    <a:bodyPr/>
                    <a:lstStyle/>
                    <a:p>
                      <a:pPr algn="ctr"/>
                      <a:r>
                        <a:rPr lang="fr-FR" sz="1800" b="0" dirty="0" smtClean="0">
                          <a:latin typeface="Open Sans Light" pitchFamily="34" charset="0"/>
                          <a:ea typeface="Open Sans Light" pitchFamily="34" charset="0"/>
                          <a:cs typeface="Open Sans Light" pitchFamily="34" charset="0"/>
                        </a:rPr>
                        <a:t>9</a:t>
                      </a:r>
                      <a:endParaRPr lang="fr-FR" sz="1800" b="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OI 1.1.2</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kern="1200" baseline="0" dirty="0" smtClean="0">
                        <a:solidFill>
                          <a:schemeClr val="dk1"/>
                        </a:solidFill>
                        <a:latin typeface="Open Sans Light" pitchFamily="34" charset="0"/>
                        <a:ea typeface="Open Sans Light" pitchFamily="34" charset="0"/>
                        <a:cs typeface="Open Sans Ligh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Number of networks and structures established or enlarged to improve the framework conditions for innovation 	</a:t>
                      </a:r>
                    </a:p>
                  </a:txBody>
                  <a:tcPr/>
                </a:tc>
                <a:tc>
                  <a:txBody>
                    <a:bodyPr/>
                    <a:lstStyle/>
                    <a:p>
                      <a:pPr algn="ctr"/>
                      <a:r>
                        <a:rPr lang="fr-FR" sz="1800" b="0" dirty="0" smtClean="0">
                          <a:latin typeface="Open Sans Light" pitchFamily="34" charset="0"/>
                          <a:ea typeface="Open Sans Light" pitchFamily="34" charset="0"/>
                          <a:cs typeface="Open Sans Light" pitchFamily="34" charset="0"/>
                        </a:rPr>
                        <a:t>5</a:t>
                      </a:r>
                      <a:endParaRPr lang="fr-FR" sz="1800" b="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OI 1.1.3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b="0" kern="1200" baseline="0" dirty="0" smtClean="0">
                        <a:solidFill>
                          <a:schemeClr val="dk1"/>
                        </a:solidFill>
                        <a:latin typeface="Open Sans Light" pitchFamily="34" charset="0"/>
                        <a:ea typeface="Open Sans Light" pitchFamily="34" charset="0"/>
                        <a:cs typeface="Open Sans Ligh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baseline="0" dirty="0" smtClean="0">
                          <a:solidFill>
                            <a:schemeClr val="dk1"/>
                          </a:solidFill>
                          <a:latin typeface="Open Sans Light" pitchFamily="34" charset="0"/>
                          <a:ea typeface="Open Sans Light" pitchFamily="34" charset="0"/>
                          <a:cs typeface="Open Sans Light" pitchFamily="34" charset="0"/>
                        </a:rPr>
                        <a:t>Number of solutions (methods/tools/services) established to improve the framework conditions for innovation</a:t>
                      </a:r>
                    </a:p>
                  </a:txBody>
                  <a:tcPr/>
                </a:tc>
                <a:tc>
                  <a:txBody>
                    <a:bodyPr/>
                    <a:lstStyle/>
                    <a:p>
                      <a:pPr algn="ctr"/>
                      <a:r>
                        <a:rPr lang="fr-FR" sz="1800" b="0" dirty="0" smtClean="0">
                          <a:latin typeface="Open Sans Light" pitchFamily="34" charset="0"/>
                          <a:ea typeface="Open Sans Light" pitchFamily="34" charset="0"/>
                          <a:cs typeface="Open Sans Light" pitchFamily="34" charset="0"/>
                        </a:rPr>
                        <a:t>33</a:t>
                      </a:r>
                      <a:endParaRPr lang="fr-FR" sz="1800" b="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p:txBody>
          <a:bodyPr/>
          <a:lstStyle/>
          <a:p>
            <a:r>
              <a:rPr lang="en-US" dirty="0" smtClean="0">
                <a:latin typeface="Open Sans Light" pitchFamily="34" charset="0"/>
              </a:rPr>
              <a:t>Output Indicator 1.1.1	</a:t>
            </a:r>
          </a:p>
        </p:txBody>
      </p:sp>
      <p:sp>
        <p:nvSpPr>
          <p:cNvPr id="19459" name="Espace réservé du contenu 2"/>
          <p:cNvSpPr>
            <a:spLocks noGrp="1"/>
          </p:cNvSpPr>
          <p:nvPr>
            <p:ph sz="half" idx="1"/>
          </p:nvPr>
        </p:nvSpPr>
        <p:spPr>
          <a:xfrm>
            <a:off x="468313" y="1203325"/>
            <a:ext cx="8218487" cy="3394075"/>
          </a:xfrm>
        </p:spPr>
        <p:txBody>
          <a:bodyPr/>
          <a:lstStyle/>
          <a:p>
            <a:pPr marL="0" lvl="1" indent="0">
              <a:buFont typeface="Arial" charset="0"/>
              <a:buNone/>
            </a:pPr>
            <a:endParaRPr lang="en-US" dirty="0" smtClean="0">
              <a:latin typeface="Open Sans Light" pitchFamily="34" charset="0"/>
            </a:endParaRPr>
          </a:p>
          <a:p>
            <a:pPr marL="0" lvl="1" indent="0">
              <a:buFont typeface="Arial" charset="0"/>
              <a:buNone/>
            </a:pPr>
            <a:r>
              <a:rPr lang="en-US" dirty="0" smtClean="0">
                <a:latin typeface="Open Sans Light" pitchFamily="34" charset="0"/>
              </a:rPr>
              <a:t>Common </a:t>
            </a:r>
            <a:r>
              <a:rPr lang="en-US" b="1" dirty="0" smtClean="0">
                <a:latin typeface="Open Sans Light" pitchFamily="34" charset="0"/>
              </a:rPr>
              <a:t>development strategies</a:t>
            </a:r>
            <a:r>
              <a:rPr lang="en-US" dirty="0" smtClean="0">
                <a:latin typeface="Open Sans Light" pitchFamily="34" charset="0"/>
              </a:rPr>
              <a:t>, </a:t>
            </a:r>
            <a:r>
              <a:rPr lang="en-US" b="1" dirty="0" smtClean="0">
                <a:latin typeface="Open Sans Light" pitchFamily="34" charset="0"/>
              </a:rPr>
              <a:t>joint policy action plans</a:t>
            </a:r>
            <a:r>
              <a:rPr lang="en-US" dirty="0" smtClean="0">
                <a:latin typeface="Open Sans Light" pitchFamily="34" charset="0"/>
              </a:rPr>
              <a:t> etc. developed as a result of </a:t>
            </a:r>
            <a:r>
              <a:rPr lang="en-US" b="1" dirty="0" smtClean="0">
                <a:latin typeface="Open Sans Light" pitchFamily="34" charset="0"/>
              </a:rPr>
              <a:t>cross-border cooperation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en-US" dirty="0" smtClean="0">
                <a:latin typeface="Open Sans Light" pitchFamily="34" charset="0"/>
              </a:rPr>
              <a:t>Output Indicator 1.1.2	</a:t>
            </a:r>
          </a:p>
        </p:txBody>
      </p:sp>
      <p:sp>
        <p:nvSpPr>
          <p:cNvPr id="20483" name="Espace réservé du contenu 2"/>
          <p:cNvSpPr>
            <a:spLocks noGrp="1"/>
          </p:cNvSpPr>
          <p:nvPr>
            <p:ph sz="half" idx="1"/>
          </p:nvPr>
        </p:nvSpPr>
        <p:spPr>
          <a:xfrm>
            <a:off x="457200" y="1059582"/>
            <a:ext cx="8218488" cy="3534643"/>
          </a:xfrm>
        </p:spPr>
        <p:txBody>
          <a:bodyPr/>
          <a:lstStyle/>
          <a:p>
            <a:pPr marL="0" lvl="1" indent="0">
              <a:buFont typeface="Arial" charset="0"/>
              <a:buNone/>
            </a:pPr>
            <a:r>
              <a:rPr lang="en-US" b="1" dirty="0" smtClean="0">
                <a:latin typeface="Open Sans Light" pitchFamily="34" charset="0"/>
              </a:rPr>
              <a:t>Cooperation agreements and groupings</a:t>
            </a:r>
            <a:r>
              <a:rPr lang="en-US" dirty="0" smtClean="0">
                <a:latin typeface="Open Sans Light" pitchFamily="34" charset="0"/>
              </a:rPr>
              <a:t> (networks, legal structures, …) designed to facilitate and promote </a:t>
            </a:r>
            <a:r>
              <a:rPr lang="en-US" b="1" dirty="0" smtClean="0">
                <a:latin typeface="Open Sans Light" pitchFamily="34" charset="0"/>
              </a:rPr>
              <a:t>cross-border links</a:t>
            </a:r>
            <a:r>
              <a:rPr lang="en-US" dirty="0" smtClean="0">
                <a:latin typeface="Open Sans Light" pitchFamily="34" charset="0"/>
              </a:rPr>
              <a:t> …</a:t>
            </a:r>
          </a:p>
          <a:p>
            <a:pPr marL="0" lvl="1" indent="0">
              <a:buFont typeface="Arial" charset="0"/>
              <a:buNone/>
            </a:pPr>
            <a:endParaRPr lang="en-US" dirty="0" smtClean="0">
              <a:latin typeface="Open Sans Light" pitchFamily="34" charset="0"/>
            </a:endParaRPr>
          </a:p>
          <a:p>
            <a:pPr marL="361950" lvl="1" indent="-361950">
              <a:buFont typeface="Arial" charset="0"/>
              <a:buNone/>
            </a:pPr>
            <a:r>
              <a:rPr lang="en-US" dirty="0" smtClean="0">
                <a:latin typeface="Open Sans Light" pitchFamily="34" charset="0"/>
              </a:rPr>
              <a:t>… bringing together partners from the </a:t>
            </a:r>
            <a:r>
              <a:rPr lang="en-US" b="1" dirty="0" smtClean="0">
                <a:latin typeface="Open Sans Light" pitchFamily="34" charset="0"/>
              </a:rPr>
              <a:t>2 Seas MS</a:t>
            </a:r>
            <a:r>
              <a:rPr lang="en-US" dirty="0" smtClean="0">
                <a:latin typeface="Open Sans Light" pitchFamily="34" charset="0"/>
              </a:rPr>
              <a:t> and representing the </a:t>
            </a:r>
            <a:r>
              <a:rPr lang="en-US" b="1" dirty="0" smtClean="0">
                <a:latin typeface="Open Sans Light" pitchFamily="34" charset="0"/>
              </a:rPr>
              <a:t>quadruple helix</a:t>
            </a:r>
            <a:r>
              <a:rPr lang="en-US" dirty="0" smtClean="0">
                <a:latin typeface="Open Sans Light" pitchFamily="34" charset="0"/>
              </a:rPr>
              <a:t> paradigm actors …</a:t>
            </a:r>
          </a:p>
          <a:p>
            <a:pPr marL="0" lvl="1" indent="0">
              <a:buFont typeface="Arial" charset="0"/>
              <a:buNone/>
            </a:pPr>
            <a:endParaRPr lang="en-US" dirty="0" smtClean="0">
              <a:latin typeface="Open Sans Light" pitchFamily="34" charset="0"/>
            </a:endParaRPr>
          </a:p>
          <a:p>
            <a:pPr marL="0" lvl="1" indent="0">
              <a:buFont typeface="Arial" charset="0"/>
              <a:buNone/>
            </a:pPr>
            <a:r>
              <a:rPr lang="en-US" dirty="0" smtClean="0">
                <a:latin typeface="Open Sans Light" pitchFamily="34" charset="0"/>
              </a:rPr>
              <a:t>… generating </a:t>
            </a:r>
            <a:r>
              <a:rPr lang="en-US" b="1" dirty="0" smtClean="0">
                <a:latin typeface="Open Sans Light" pitchFamily="34" charset="0"/>
              </a:rPr>
              <a:t>added value</a:t>
            </a:r>
            <a:r>
              <a:rPr lang="en-US" dirty="0" smtClean="0">
                <a:latin typeface="Open Sans Light" pitchFamily="34" charset="0"/>
              </a:rPr>
              <a:t> compared to regional networks.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en-US" dirty="0" smtClean="0">
                <a:latin typeface="Open Sans Light" pitchFamily="34" charset="0"/>
              </a:rPr>
              <a:t>Output Indicator 1.1.3	</a:t>
            </a:r>
          </a:p>
        </p:txBody>
      </p:sp>
      <p:sp>
        <p:nvSpPr>
          <p:cNvPr id="20483" name="Espace réservé du contenu 2"/>
          <p:cNvSpPr>
            <a:spLocks noGrp="1"/>
          </p:cNvSpPr>
          <p:nvPr>
            <p:ph sz="half" idx="1"/>
          </p:nvPr>
        </p:nvSpPr>
        <p:spPr>
          <a:xfrm>
            <a:off x="457200" y="1200150"/>
            <a:ext cx="8218488" cy="3394075"/>
          </a:xfrm>
        </p:spPr>
        <p:txBody>
          <a:bodyPr/>
          <a:lstStyle/>
          <a:p>
            <a:pPr marL="0" lvl="1" indent="0">
              <a:buFont typeface="Arial" charset="0"/>
              <a:buNone/>
            </a:pPr>
            <a:r>
              <a:rPr lang="en-US" b="1" dirty="0" smtClean="0">
                <a:latin typeface="Open Sans Light" pitchFamily="34" charset="0"/>
              </a:rPr>
              <a:t>Solutions</a:t>
            </a:r>
            <a:r>
              <a:rPr lang="en-US" dirty="0" smtClean="0">
                <a:latin typeface="Open Sans Light" pitchFamily="34" charset="0"/>
              </a:rPr>
              <a:t> (monitoring system, collaborative platform, …) established at </a:t>
            </a:r>
            <a:r>
              <a:rPr lang="en-US" b="1" dirty="0" smtClean="0">
                <a:latin typeface="Open Sans Light" pitchFamily="34" charset="0"/>
              </a:rPr>
              <a:t>cross-border scale</a:t>
            </a:r>
            <a:r>
              <a:rPr lang="en-US" dirty="0" smtClean="0">
                <a:latin typeface="Open Sans Light" pitchFamily="34" charset="0"/>
              </a:rPr>
              <a:t> directed at the operational </a:t>
            </a:r>
            <a:r>
              <a:rPr lang="en-US" b="1" dirty="0" smtClean="0">
                <a:latin typeface="Open Sans Light" pitchFamily="34" charset="0"/>
              </a:rPr>
              <a:t>implementation of preparatory cooperation steps</a:t>
            </a:r>
            <a:r>
              <a:rPr lang="en-US" dirty="0" smtClean="0">
                <a:latin typeface="Open Sans Light" pitchFamily="34" charset="0"/>
              </a:rPr>
              <a:t>, particularly when deriving from </a:t>
            </a:r>
            <a:r>
              <a:rPr lang="en-US" b="1" dirty="0" smtClean="0">
                <a:latin typeface="Open Sans Light" pitchFamily="34" charset="0"/>
              </a:rPr>
              <a:t>joint policy documents</a:t>
            </a:r>
            <a:r>
              <a:rPr lang="en-US" dirty="0" smtClean="0">
                <a:latin typeface="Open Sans Light" pitchFamily="34" charset="0"/>
              </a:rPr>
              <a:t>.</a:t>
            </a:r>
          </a:p>
          <a:p>
            <a:pPr marL="0" lvl="1" indent="0">
              <a:buFont typeface="Arial" charset="0"/>
              <a:buNone/>
            </a:pPr>
            <a:endParaRPr lang="en-US" dirty="0" smtClean="0">
              <a:latin typeface="Open Sans Light" pitchFamily="34" charset="0"/>
            </a:endParaRPr>
          </a:p>
          <a:p>
            <a:pPr marL="0" lvl="1" indent="0">
              <a:buFont typeface="Arial" charset="0"/>
              <a:buNone/>
            </a:pPr>
            <a:r>
              <a:rPr lang="en-US" dirty="0" smtClean="0">
                <a:latin typeface="Open Sans Light" pitchFamily="34" charset="0"/>
              </a:rPr>
              <a:t>Either </a:t>
            </a:r>
            <a:r>
              <a:rPr lang="en-US" b="1" dirty="0" smtClean="0">
                <a:latin typeface="Open Sans Light" pitchFamily="34" charset="0"/>
              </a:rPr>
              <a:t>created from scratch or based on existing solutions</a:t>
            </a:r>
            <a:r>
              <a:rPr lang="en-US" dirty="0" smtClean="0">
                <a:latin typeface="Open Sans Light" pitchFamily="34" charset="0"/>
              </a:rPr>
              <a:t> in a specific country and transferred to the other 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sz="half" idx="1"/>
          </p:nvPr>
        </p:nvSpPr>
        <p:spPr>
          <a:xfrm>
            <a:off x="457200" y="1059582"/>
            <a:ext cx="8218488" cy="3534643"/>
          </a:xfrm>
        </p:spPr>
        <p:txBody>
          <a:bodyPr/>
          <a:lstStyle/>
          <a:p>
            <a:pPr marL="342900" lvl="1" indent="-342900" algn="just">
              <a:buNone/>
            </a:pPr>
            <a:r>
              <a:rPr lang="en-US" sz="2800" dirty="0" smtClean="0">
                <a:latin typeface="Open Sans Light" pitchFamily="34" charset="0"/>
              </a:rPr>
              <a:t>Intervention of practitioner:</a:t>
            </a:r>
          </a:p>
          <a:p>
            <a:pPr marL="342900" lvl="1" indent="-342900" algn="just">
              <a:buFont typeface="Arial" charset="0"/>
              <a:buNone/>
            </a:pPr>
            <a:endParaRPr lang="en-US" sz="2000" dirty="0" smtClean="0">
              <a:latin typeface="Open Sans Light" pitchFamily="34" charset="0"/>
            </a:endParaRP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Q&amp;A with the public</a:t>
            </a:r>
            <a:endParaRPr lang="en-US" sz="2000" dirty="0" smtClean="0">
              <a:latin typeface="Open Sans Light"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2"/>
          <p:cNvSpPr>
            <a:spLocks noGrp="1"/>
          </p:cNvSpPr>
          <p:nvPr>
            <p:ph type="title"/>
          </p:nvPr>
        </p:nvSpPr>
        <p:spPr/>
        <p:txBody>
          <a:bodyPr>
            <a:normAutofit/>
          </a:bodyPr>
          <a:lstStyle/>
          <a:p>
            <a:r>
              <a:rPr lang="en-US" dirty="0" smtClean="0">
                <a:latin typeface="Open Sans Light" pitchFamily="34" charset="0"/>
              </a:rPr>
              <a:t>3. Type of actions to be supported</a:t>
            </a:r>
          </a:p>
        </p:txBody>
      </p:sp>
      <p:sp>
        <p:nvSpPr>
          <p:cNvPr id="4" name="Rectangle 3"/>
          <p:cNvSpPr/>
          <p:nvPr/>
        </p:nvSpPr>
        <p:spPr>
          <a:xfrm>
            <a:off x="287524" y="1448366"/>
            <a:ext cx="8568952" cy="2246769"/>
          </a:xfrm>
          <a:prstGeom prst="rect">
            <a:avLst/>
          </a:prstGeom>
          <a:noFill/>
        </p:spPr>
        <p:txBody>
          <a:bodyPr wrap="square" lIns="91440" tIns="45720" rIns="91440" bIns="45720">
            <a:spAutoFit/>
          </a:bodyPr>
          <a:lstStyle/>
          <a:p>
            <a:pPr algn="ctr">
              <a:buNone/>
            </a:pPr>
            <a:r>
              <a:rPr lang="en-GB" sz="2800" b="1" dirty="0" smtClean="0">
                <a:latin typeface="Open Sans Light" pitchFamily="34" charset="0"/>
              </a:rPr>
              <a:t>Formulation</a:t>
            </a:r>
          </a:p>
          <a:p>
            <a:pPr algn="ctr">
              <a:buNone/>
            </a:pPr>
            <a:endParaRPr lang="en-GB" sz="2800" b="1" dirty="0" smtClean="0">
              <a:latin typeface="Open Sans Light" pitchFamily="34" charset="0"/>
            </a:endParaRPr>
          </a:p>
          <a:p>
            <a:pPr algn="ctr">
              <a:buNone/>
            </a:pPr>
            <a:r>
              <a:rPr lang="en-GB" sz="2800" b="1" dirty="0" smtClean="0">
                <a:latin typeface="Open Sans Light" pitchFamily="34" charset="0"/>
              </a:rPr>
              <a:t>Establishment</a:t>
            </a:r>
          </a:p>
          <a:p>
            <a:pPr algn="ctr">
              <a:buNone/>
            </a:pPr>
            <a:endParaRPr lang="en-US" sz="2800" b="1" dirty="0" smtClean="0">
              <a:latin typeface="Open Sans Light" pitchFamily="34" charset="0"/>
            </a:endParaRPr>
          </a:p>
          <a:p>
            <a:pPr algn="ctr">
              <a:buNone/>
            </a:pPr>
            <a:r>
              <a:rPr lang="en-US" sz="2800" b="1" dirty="0" smtClean="0">
                <a:latin typeface="Open Sans Light" pitchFamily="34" charset="0"/>
              </a:rPr>
              <a:t>Development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re 1"/>
          <p:cNvSpPr>
            <a:spLocks noGrp="1"/>
          </p:cNvSpPr>
          <p:nvPr>
            <p:ph type="title"/>
          </p:nvPr>
        </p:nvSpPr>
        <p:spPr/>
        <p:txBody>
          <a:bodyPr/>
          <a:lstStyle/>
          <a:p>
            <a:r>
              <a:rPr lang="en-US" dirty="0" smtClean="0">
                <a:latin typeface="Open Sans Light" pitchFamily="34" charset="0"/>
              </a:rPr>
              <a:t>Formulation	</a:t>
            </a:r>
          </a:p>
        </p:txBody>
      </p:sp>
      <p:sp>
        <p:nvSpPr>
          <p:cNvPr id="26627" name="Espace réservé du contenu 2"/>
          <p:cNvSpPr>
            <a:spLocks noGrp="1"/>
          </p:cNvSpPr>
          <p:nvPr>
            <p:ph sz="half" idx="1"/>
          </p:nvPr>
        </p:nvSpPr>
        <p:spPr>
          <a:xfrm>
            <a:off x="457200" y="1008000"/>
            <a:ext cx="8218488" cy="3394075"/>
          </a:xfrm>
        </p:spPr>
        <p:txBody>
          <a:bodyPr/>
          <a:lstStyle/>
          <a:p>
            <a:pPr algn="just">
              <a:buNone/>
            </a:pPr>
            <a:r>
              <a:rPr lang="en-US" sz="2000" u="sng" dirty="0" smtClean="0">
                <a:latin typeface="Open Sans Light" pitchFamily="34" charset="0"/>
              </a:rPr>
              <a:t>Example of action in the CP</a:t>
            </a:r>
          </a:p>
          <a:p>
            <a:pPr marL="0" indent="0" algn="just">
              <a:buNone/>
            </a:pPr>
            <a:r>
              <a:rPr lang="en-US" sz="2000" dirty="0" smtClean="0">
                <a:latin typeface="Open Sans Light" pitchFamily="34" charset="0"/>
              </a:rPr>
              <a:t>Of </a:t>
            </a:r>
            <a:r>
              <a:rPr lang="en-US" sz="2000" b="1" dirty="0" smtClean="0">
                <a:latin typeface="Open Sans Light" pitchFamily="34" charset="0"/>
              </a:rPr>
              <a:t>common development strategies and joint policy action plans</a:t>
            </a:r>
            <a:r>
              <a:rPr lang="en-US" sz="2000" dirty="0" smtClean="0">
                <a:latin typeface="Open Sans Light" pitchFamily="34" charset="0"/>
              </a:rPr>
              <a:t> to support the innovation capacity of stakeholders</a:t>
            </a:r>
          </a:p>
          <a:p>
            <a:pPr marL="0" indent="0" algn="just">
              <a:buNone/>
            </a:pPr>
            <a:endParaRPr lang="en-US" sz="2000" dirty="0" smtClean="0">
              <a:latin typeface="Open Sans Light" pitchFamily="34" charset="0"/>
            </a:endParaRPr>
          </a:p>
          <a:p>
            <a:pPr algn="just">
              <a:buNone/>
            </a:pPr>
            <a:r>
              <a:rPr lang="en-US" sz="2000" u="sng" dirty="0" smtClean="0">
                <a:latin typeface="Open Sans Light" pitchFamily="34" charset="0"/>
              </a:rPr>
              <a:t>Applied to a concrete proposal</a:t>
            </a:r>
          </a:p>
          <a:p>
            <a:pPr algn="just">
              <a:buFont typeface="Open Sans Light" pitchFamily="34" charset="0"/>
              <a:buChar char="–"/>
            </a:pPr>
            <a:r>
              <a:rPr lang="en-US" sz="1800" dirty="0" smtClean="0">
                <a:latin typeface="Open Sans Light" pitchFamily="34" charset="0"/>
              </a:rPr>
              <a:t>Strategy and action plan for </a:t>
            </a:r>
            <a:r>
              <a:rPr lang="en-US" sz="1800" dirty="0" err="1" smtClean="0">
                <a:latin typeface="Open Sans Light" pitchFamily="34" charset="0"/>
              </a:rPr>
              <a:t>harmonisation</a:t>
            </a:r>
            <a:r>
              <a:rPr lang="en-US" sz="1800" dirty="0" smtClean="0">
                <a:latin typeface="Open Sans Light" pitchFamily="34" charset="0"/>
              </a:rPr>
              <a:t> of legislation</a:t>
            </a:r>
          </a:p>
          <a:p>
            <a:pPr algn="just">
              <a:buFont typeface="Open Sans Light" pitchFamily="34" charset="0"/>
              <a:buChar char="–"/>
            </a:pPr>
            <a:r>
              <a:rPr lang="en-US" sz="1800" dirty="0" smtClean="0">
                <a:latin typeface="Open Sans Light" pitchFamily="34" charset="0"/>
              </a:rPr>
              <a:t>Action plan to engage with businesses &amp; students that don’t usually access existing services</a:t>
            </a:r>
          </a:p>
          <a:p>
            <a:pPr marL="342900" lvl="1" indent="-342900" algn="just">
              <a:buFont typeface="Open Sans Light" pitchFamily="34" charset="0"/>
              <a:buChar char="–"/>
            </a:pPr>
            <a:r>
              <a:rPr lang="en-US" sz="1800" dirty="0" smtClean="0">
                <a:latin typeface="Open Sans Light" pitchFamily="34" charset="0"/>
              </a:rPr>
              <a:t>Methodology to identify barriers/gaps in existing innovation system to define potential improvements</a:t>
            </a:r>
          </a:p>
          <a:p>
            <a:pPr algn="just">
              <a:buFont typeface="Arial" pitchFamily="34" charset="0"/>
              <a:buChar char="•"/>
            </a:pPr>
            <a:endParaRPr lang="en-US" sz="1800" dirty="0" smtClean="0">
              <a:latin typeface="Open Sans Light" pitchFamily="34" charset="0"/>
            </a:endParaRPr>
          </a:p>
          <a:p>
            <a:pPr algn="just">
              <a:buFont typeface="Arial" pitchFamily="34" charset="0"/>
              <a:buChar char="•"/>
            </a:pPr>
            <a:endParaRPr lang="en-US" sz="1800" dirty="0" smtClean="0">
              <a:latin typeface="Open Sans Light"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re 1"/>
          <p:cNvSpPr>
            <a:spLocks noGrp="1"/>
          </p:cNvSpPr>
          <p:nvPr>
            <p:ph type="title"/>
          </p:nvPr>
        </p:nvSpPr>
        <p:spPr/>
        <p:txBody>
          <a:bodyPr/>
          <a:lstStyle/>
          <a:p>
            <a:r>
              <a:rPr lang="en-US" dirty="0" smtClean="0">
                <a:latin typeface="Open Sans Light" pitchFamily="34" charset="0"/>
              </a:rPr>
              <a:t>Establishment	</a:t>
            </a:r>
          </a:p>
        </p:txBody>
      </p:sp>
      <p:sp>
        <p:nvSpPr>
          <p:cNvPr id="28675" name="Espace réservé du contenu 2"/>
          <p:cNvSpPr>
            <a:spLocks noGrp="1"/>
          </p:cNvSpPr>
          <p:nvPr>
            <p:ph sz="half" idx="1"/>
          </p:nvPr>
        </p:nvSpPr>
        <p:spPr>
          <a:xfrm>
            <a:off x="457200" y="1008000"/>
            <a:ext cx="8218488" cy="3606651"/>
          </a:xfrm>
        </p:spPr>
        <p:txBody>
          <a:bodyPr/>
          <a:lstStyle/>
          <a:p>
            <a:pPr marL="342900" lvl="1" indent="-342900" algn="just">
              <a:buNone/>
            </a:pPr>
            <a:r>
              <a:rPr lang="en-US" sz="2000" u="sng" dirty="0" smtClean="0">
                <a:latin typeface="Open Sans Light" pitchFamily="34" charset="0"/>
              </a:rPr>
              <a:t>Example of action in the CP</a:t>
            </a:r>
          </a:p>
          <a:p>
            <a:pPr marL="342900" lvl="1" indent="-342900" algn="just">
              <a:buNone/>
            </a:pPr>
            <a:r>
              <a:rPr lang="en-US" sz="2000" dirty="0" smtClean="0">
                <a:latin typeface="Open Sans Light" pitchFamily="34" charset="0"/>
              </a:rPr>
              <a:t>Of new </a:t>
            </a:r>
            <a:r>
              <a:rPr lang="en-US" sz="2000" b="1" dirty="0" smtClean="0">
                <a:latin typeface="Open Sans Light" pitchFamily="34" charset="0"/>
              </a:rPr>
              <a:t>cross-border networks and platforms</a:t>
            </a:r>
            <a:r>
              <a:rPr lang="en-US" sz="2000" dirty="0" smtClean="0">
                <a:latin typeface="Open Sans Light" pitchFamily="34" charset="0"/>
              </a:rPr>
              <a:t> bringing together the key actors in the innovation chain (quadruple helix), especially on maritime-oriented issues</a:t>
            </a:r>
          </a:p>
          <a:p>
            <a:pPr marL="342900" lvl="1" indent="-342900" algn="just">
              <a:buNone/>
            </a:pPr>
            <a:r>
              <a:rPr lang="en-US" sz="2000" dirty="0" smtClean="0">
                <a:latin typeface="Open Sans Light" pitchFamily="34" charset="0"/>
              </a:rPr>
              <a:t>Of</a:t>
            </a:r>
            <a:r>
              <a:rPr lang="en-US" sz="2000" b="1" dirty="0" smtClean="0">
                <a:latin typeface="Open Sans Light" pitchFamily="34" charset="0"/>
              </a:rPr>
              <a:t> joint tools/services</a:t>
            </a:r>
            <a:r>
              <a:rPr lang="en-US" sz="2000" dirty="0" smtClean="0">
                <a:latin typeface="Open Sans Light" pitchFamily="34" charset="0"/>
              </a:rPr>
              <a:t> to improve framework conditions for delivering all forms of innovation on cross-border scale</a:t>
            </a:r>
          </a:p>
          <a:p>
            <a:pPr marL="342900" lvl="1" indent="-342900" algn="just">
              <a:buNone/>
            </a:pPr>
            <a:r>
              <a:rPr lang="en-US" sz="2000" dirty="0" smtClean="0">
                <a:latin typeface="Open Sans Light" pitchFamily="34" charset="0"/>
              </a:rPr>
              <a:t>Of </a:t>
            </a:r>
            <a:r>
              <a:rPr lang="en-US" sz="2000" b="1" dirty="0" smtClean="0">
                <a:latin typeface="Open Sans Light" pitchFamily="34" charset="0"/>
              </a:rPr>
              <a:t>joint funding schemes</a:t>
            </a:r>
            <a:r>
              <a:rPr lang="en-US" sz="2000" dirty="0" smtClean="0">
                <a:latin typeface="Open Sans Light" pitchFamily="34" charset="0"/>
              </a:rPr>
              <a:t>, crowd funding etc. aiming at promoting any form of innovation within the area</a:t>
            </a:r>
          </a:p>
          <a:p>
            <a:pPr marL="342900" lvl="1" indent="-342900" algn="just">
              <a:buNone/>
            </a:pPr>
            <a:r>
              <a:rPr lang="en-US" sz="2000" dirty="0" smtClean="0">
                <a:latin typeface="Open Sans Light" pitchFamily="34" charset="0"/>
              </a:rPr>
              <a:t>Of </a:t>
            </a:r>
            <a:r>
              <a:rPr lang="en-US" sz="2000" b="1" dirty="0" smtClean="0">
                <a:latin typeface="Open Sans Light" pitchFamily="34" charset="0"/>
              </a:rPr>
              <a:t>pilot actions</a:t>
            </a:r>
            <a:r>
              <a:rPr lang="en-US" sz="2000" dirty="0" smtClean="0">
                <a:latin typeface="Open Sans Light" pitchFamily="34" charset="0"/>
              </a:rPr>
              <a:t> linking capabilities of several facilities by networking the partners of the quadruple helix</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normAutofit/>
          </a:bodyPr>
          <a:lstStyle/>
          <a:p>
            <a:r>
              <a:rPr lang="en-US" dirty="0">
                <a:latin typeface="Open Sans Light" pitchFamily="34" charset="0"/>
              </a:rPr>
              <a:t>Objectives of the </a:t>
            </a:r>
            <a:r>
              <a:rPr lang="en-US" dirty="0" smtClean="0">
                <a:latin typeface="Open Sans Light" pitchFamily="34" charset="0"/>
              </a:rPr>
              <a:t>session</a:t>
            </a:r>
            <a:endParaRPr lang="en-US" dirty="0">
              <a:latin typeface="Open Sans Light" pitchFamily="34" charset="0"/>
            </a:endParaRPr>
          </a:p>
        </p:txBody>
      </p:sp>
      <p:sp>
        <p:nvSpPr>
          <p:cNvPr id="10243" name="Espace réservé du contenu 2"/>
          <p:cNvSpPr>
            <a:spLocks noGrp="1"/>
          </p:cNvSpPr>
          <p:nvPr>
            <p:ph sz="half" idx="1"/>
          </p:nvPr>
        </p:nvSpPr>
        <p:spPr>
          <a:xfrm>
            <a:off x="457200" y="1200150"/>
            <a:ext cx="8218488" cy="3394075"/>
          </a:xfrm>
        </p:spPr>
        <p:txBody>
          <a:bodyPr/>
          <a:lstStyle/>
          <a:p>
            <a:r>
              <a:rPr lang="en-US" dirty="0" smtClean="0">
                <a:latin typeface="Open Sans Light" pitchFamily="34" charset="0"/>
              </a:rPr>
              <a:t>Detail what the </a:t>
            </a:r>
            <a:r>
              <a:rPr lang="en-US" dirty="0" err="1" smtClean="0">
                <a:latin typeface="Open Sans Light" pitchFamily="34" charset="0"/>
              </a:rPr>
              <a:t>Programme</a:t>
            </a:r>
            <a:r>
              <a:rPr lang="en-US" dirty="0" smtClean="0">
                <a:latin typeface="Open Sans Light" pitchFamily="34" charset="0"/>
              </a:rPr>
              <a:t> wants to achieve in this S.O.</a:t>
            </a:r>
          </a:p>
          <a:p>
            <a:endParaRPr lang="en-US" dirty="0" smtClean="0">
              <a:latin typeface="Open Sans Light" pitchFamily="34" charset="0"/>
            </a:endParaRPr>
          </a:p>
          <a:p>
            <a:r>
              <a:rPr lang="en-US" dirty="0" smtClean="0">
                <a:latin typeface="Open Sans Light" pitchFamily="34" charset="0"/>
              </a:rPr>
              <a:t>Elaborate how your project can contribute to that result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Establishment</a:t>
            </a:r>
            <a:endParaRPr lang="fr-FR" dirty="0"/>
          </a:p>
        </p:txBody>
      </p:sp>
      <p:sp>
        <p:nvSpPr>
          <p:cNvPr id="3" name="Espace réservé du contenu 2"/>
          <p:cNvSpPr>
            <a:spLocks noGrp="1"/>
          </p:cNvSpPr>
          <p:nvPr>
            <p:ph sz="half" idx="1"/>
          </p:nvPr>
        </p:nvSpPr>
        <p:spPr>
          <a:xfrm>
            <a:off x="457200" y="1008000"/>
            <a:ext cx="8219256" cy="3394472"/>
          </a:xfrm>
        </p:spPr>
        <p:txBody>
          <a:bodyPr/>
          <a:lstStyle/>
          <a:p>
            <a:pPr marL="342900" lvl="1" indent="-342900" algn="just">
              <a:buNone/>
            </a:pPr>
            <a:r>
              <a:rPr lang="en-US" sz="2000" u="sng" dirty="0" smtClean="0">
                <a:latin typeface="Open Sans Light" pitchFamily="34" charset="0"/>
              </a:rPr>
              <a:t>Applied to a concrete proposal</a:t>
            </a:r>
          </a:p>
          <a:p>
            <a:pPr marL="342900" lvl="1" indent="-342900" algn="just">
              <a:buFont typeface="Open Sans Light" pitchFamily="34" charset="0"/>
              <a:buChar char="–"/>
            </a:pPr>
            <a:r>
              <a:rPr lang="en-US" sz="2000" dirty="0" smtClean="0">
                <a:latin typeface="Open Sans Light" pitchFamily="34" charset="0"/>
              </a:rPr>
              <a:t>Cross-border innovation network</a:t>
            </a:r>
          </a:p>
          <a:p>
            <a:pPr marL="342900" lvl="1" indent="-342900" algn="just">
              <a:buFont typeface="Open Sans Light" pitchFamily="34" charset="0"/>
              <a:buChar char="–"/>
            </a:pPr>
            <a:r>
              <a:rPr lang="en-US" sz="2000" dirty="0" smtClean="0">
                <a:latin typeface="Open Sans Light" pitchFamily="34" charset="0"/>
              </a:rPr>
              <a:t>New diagnostic tool to help companies assess their innovation and </a:t>
            </a:r>
            <a:r>
              <a:rPr lang="en-US" sz="2000" dirty="0" err="1" smtClean="0">
                <a:latin typeface="Open Sans Light" pitchFamily="34" charset="0"/>
              </a:rPr>
              <a:t>internationalisation</a:t>
            </a:r>
            <a:r>
              <a:rPr lang="en-US" sz="2000" dirty="0" smtClean="0">
                <a:latin typeface="Open Sans Light" pitchFamily="34" charset="0"/>
              </a:rPr>
              <a:t> potential</a:t>
            </a:r>
          </a:p>
          <a:p>
            <a:pPr marL="342900" lvl="1" indent="-342900" algn="just">
              <a:buFont typeface="Open Sans Light" pitchFamily="34" charset="0"/>
              <a:buChar char="–"/>
            </a:pPr>
            <a:r>
              <a:rPr lang="en-US" sz="2000" dirty="0" smtClean="0">
                <a:latin typeface="Open Sans Light" pitchFamily="34" charset="0"/>
              </a:rPr>
              <a:t>Cross-border innovation guide</a:t>
            </a:r>
            <a:endParaRPr lang="fr-FR"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p:cNvSpPr>
            <a:spLocks noGrp="1"/>
          </p:cNvSpPr>
          <p:nvPr>
            <p:ph type="title"/>
          </p:nvPr>
        </p:nvSpPr>
        <p:spPr/>
        <p:txBody>
          <a:bodyPr/>
          <a:lstStyle/>
          <a:p>
            <a:r>
              <a:rPr lang="en-US" dirty="0" smtClean="0">
                <a:latin typeface="Open Sans Light" pitchFamily="34" charset="0"/>
              </a:rPr>
              <a:t>Development</a:t>
            </a:r>
          </a:p>
        </p:txBody>
      </p:sp>
      <p:sp>
        <p:nvSpPr>
          <p:cNvPr id="29699" name="Espace réservé du contenu 2"/>
          <p:cNvSpPr>
            <a:spLocks noGrp="1"/>
          </p:cNvSpPr>
          <p:nvPr>
            <p:ph sz="half" idx="1"/>
          </p:nvPr>
        </p:nvSpPr>
        <p:spPr>
          <a:xfrm>
            <a:off x="457200" y="1008000"/>
            <a:ext cx="8218488" cy="3394075"/>
          </a:xfrm>
        </p:spPr>
        <p:txBody>
          <a:bodyPr/>
          <a:lstStyle/>
          <a:p>
            <a:pPr marL="342900" lvl="1" indent="-342900" algn="just">
              <a:buNone/>
            </a:pPr>
            <a:r>
              <a:rPr lang="en-US" sz="2000" u="sng" dirty="0" smtClean="0">
                <a:latin typeface="Open Sans Light" pitchFamily="34" charset="0"/>
              </a:rPr>
              <a:t>Example of action in the CP</a:t>
            </a:r>
          </a:p>
          <a:p>
            <a:pPr marL="342900" lvl="1" indent="-342900" algn="just">
              <a:buNone/>
            </a:pPr>
            <a:r>
              <a:rPr lang="en-US" sz="2000" dirty="0" smtClean="0">
                <a:latin typeface="Open Sans Light" pitchFamily="34" charset="0"/>
              </a:rPr>
              <a:t>Of </a:t>
            </a:r>
            <a:r>
              <a:rPr lang="en-US" sz="2000" b="1" dirty="0" smtClean="0">
                <a:latin typeface="Open Sans Light" pitchFamily="34" charset="0"/>
              </a:rPr>
              <a:t>support actions to SMEs</a:t>
            </a:r>
            <a:r>
              <a:rPr lang="en-US" sz="2000" dirty="0" smtClean="0">
                <a:latin typeface="Open Sans Light" pitchFamily="34" charset="0"/>
              </a:rPr>
              <a:t> to engage in innovation leading to increased activity on </a:t>
            </a:r>
            <a:r>
              <a:rPr lang="en-US" sz="2000" b="1" dirty="0" smtClean="0">
                <a:latin typeface="Open Sans Light" pitchFamily="34" charset="0"/>
              </a:rPr>
              <a:t>international markets</a:t>
            </a:r>
          </a:p>
          <a:p>
            <a:pPr marL="342900" lvl="1" indent="-342900" algn="just">
              <a:buNone/>
            </a:pPr>
            <a:endParaRPr lang="en-US" sz="2000" b="1" dirty="0" smtClean="0">
              <a:latin typeface="Open Sans Light" pitchFamily="34" charset="0"/>
            </a:endParaRPr>
          </a:p>
          <a:p>
            <a:pPr marL="342900" lvl="1" indent="-342900" algn="just">
              <a:buNone/>
            </a:pPr>
            <a:r>
              <a:rPr lang="en-US" sz="2000" u="sng" dirty="0" smtClean="0">
                <a:latin typeface="Open Sans Light" pitchFamily="34" charset="0"/>
              </a:rPr>
              <a:t>Applied to a concrete proposal</a:t>
            </a:r>
          </a:p>
          <a:p>
            <a:pPr marL="342900" lvl="1" indent="-342900" algn="just">
              <a:buFont typeface="Open Sans Light" pitchFamily="34" charset="0"/>
              <a:buChar char="–"/>
            </a:pPr>
            <a:r>
              <a:rPr lang="en-US" sz="2000" dirty="0" smtClean="0">
                <a:latin typeface="Open Sans Light" pitchFamily="34" charset="0"/>
              </a:rPr>
              <a:t>Cross-border innovation accelerator </a:t>
            </a:r>
            <a:r>
              <a:rPr lang="en-US" sz="2000" dirty="0" err="1" smtClean="0">
                <a:latin typeface="Open Sans Light" pitchFamily="34" charset="0"/>
              </a:rPr>
              <a:t>programme</a:t>
            </a:r>
            <a:r>
              <a:rPr lang="en-US" sz="2000" dirty="0" smtClean="0">
                <a:latin typeface="Open Sans Light" pitchFamily="34" charset="0"/>
              </a:rPr>
              <a:t> for SMEs</a:t>
            </a:r>
          </a:p>
          <a:p>
            <a:pPr marL="342900" lvl="1" indent="-342900" algn="just">
              <a:buFont typeface="Arial" pitchFamily="34" charset="0"/>
              <a:buChar char="•"/>
            </a:pPr>
            <a:endParaRPr lang="en-US" sz="2000" b="1" dirty="0" smtClean="0">
              <a:latin typeface="Open Sans Light"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sz="half" idx="1"/>
          </p:nvPr>
        </p:nvSpPr>
        <p:spPr>
          <a:xfrm>
            <a:off x="457200" y="1059582"/>
            <a:ext cx="8218488" cy="3534643"/>
          </a:xfrm>
        </p:spPr>
        <p:txBody>
          <a:bodyPr/>
          <a:lstStyle/>
          <a:p>
            <a:pPr marL="342900" lvl="1" indent="-342900" algn="just">
              <a:buNone/>
            </a:pPr>
            <a:r>
              <a:rPr lang="en-US" sz="2800" dirty="0" smtClean="0">
                <a:latin typeface="Open Sans Light" pitchFamily="34" charset="0"/>
              </a:rPr>
              <a:t>Intervention of practitioner:</a:t>
            </a:r>
          </a:p>
          <a:p>
            <a:pPr marL="342900" lvl="1" indent="-342900" algn="just">
              <a:buFont typeface="Arial" charset="0"/>
              <a:buNone/>
            </a:pPr>
            <a:endParaRPr lang="en-US" sz="2000" dirty="0" smtClean="0">
              <a:latin typeface="Open Sans Light" pitchFamily="34" charset="0"/>
            </a:endParaRP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Q&amp;A with the public</a:t>
            </a:r>
            <a:endParaRPr lang="en-US" sz="2000" dirty="0" smtClean="0">
              <a:latin typeface="Open Sans Light" pitchFamily="34" charset="0"/>
            </a:endParaRPr>
          </a:p>
        </p:txBody>
      </p:sp>
    </p:spTree>
    <p:extLst>
      <p:ext uri="{BB962C8B-B14F-4D97-AF65-F5344CB8AC3E}">
        <p14:creationId xmlns:p14="http://schemas.microsoft.com/office/powerpoint/2010/main" val="2399722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re 2"/>
          <p:cNvSpPr>
            <a:spLocks noGrp="1"/>
          </p:cNvSpPr>
          <p:nvPr>
            <p:ph type="title"/>
          </p:nvPr>
        </p:nvSpPr>
        <p:spPr/>
        <p:txBody>
          <a:bodyPr>
            <a:normAutofit/>
          </a:bodyPr>
          <a:lstStyle/>
          <a:p>
            <a:r>
              <a:rPr lang="en-US" dirty="0" smtClean="0">
                <a:latin typeface="Open Sans Light" pitchFamily="34" charset="0"/>
              </a:rPr>
              <a:t>4. Who? Our target groups</a:t>
            </a:r>
          </a:p>
        </p:txBody>
      </p:sp>
      <p:sp>
        <p:nvSpPr>
          <p:cNvPr id="5" name="Espace réservé du contenu 2"/>
          <p:cNvSpPr>
            <a:spLocks noGrp="1"/>
          </p:cNvSpPr>
          <p:nvPr>
            <p:ph sz="half" idx="1"/>
          </p:nvPr>
        </p:nvSpPr>
        <p:spPr>
          <a:xfrm>
            <a:off x="467544" y="1059582"/>
            <a:ext cx="8218488" cy="3394075"/>
          </a:xfrm>
        </p:spPr>
        <p:txBody>
          <a:bodyPr/>
          <a:lstStyle/>
          <a:p>
            <a:pPr marL="628650" lvl="1" indent="-271463" eaLnBrk="1" hangingPunct="1">
              <a:buFont typeface="Open Sans Light" pitchFamily="34" charset="0"/>
              <a:buChar char="–"/>
            </a:pPr>
            <a:r>
              <a:rPr lang="en-GB" sz="1800" dirty="0" smtClean="0">
                <a:latin typeface="Open Sans Light" pitchFamily="34" charset="0"/>
              </a:rPr>
              <a:t>Local, regional and national authorities and their affiliated bodies</a:t>
            </a:r>
          </a:p>
          <a:p>
            <a:pPr marL="628650" lvl="1" indent="-271463" eaLnBrk="1" hangingPunct="1">
              <a:buFont typeface="Open Sans Light" pitchFamily="34" charset="0"/>
              <a:buChar char="–"/>
            </a:pPr>
            <a:r>
              <a:rPr lang="en-GB" sz="1800" dirty="0" smtClean="0">
                <a:latin typeface="Open Sans Light" pitchFamily="34" charset="0"/>
              </a:rPr>
              <a:t>Universities and research centres</a:t>
            </a:r>
          </a:p>
          <a:p>
            <a:pPr marL="628650" lvl="1" indent="-271463" eaLnBrk="1" hangingPunct="1">
              <a:buFont typeface="Open Sans Light" pitchFamily="34" charset="0"/>
              <a:buChar char="–"/>
            </a:pPr>
            <a:r>
              <a:rPr lang="en-GB" sz="1800" dirty="0" smtClean="0">
                <a:latin typeface="Open Sans Light" pitchFamily="34" charset="0"/>
              </a:rPr>
              <a:t>SMEs and organisations representing SMEs</a:t>
            </a:r>
          </a:p>
          <a:p>
            <a:pPr marL="628650" lvl="1" indent="-271463" eaLnBrk="1" hangingPunct="1">
              <a:buFont typeface="Open Sans Light" pitchFamily="34" charset="0"/>
              <a:buChar char="–"/>
            </a:pPr>
            <a:r>
              <a:rPr lang="en-GB" sz="1800" dirty="0" smtClean="0">
                <a:latin typeface="Open Sans Light" pitchFamily="34" charset="0"/>
              </a:rPr>
              <a:t>Social enterprises and non-for-profit organisations</a:t>
            </a:r>
          </a:p>
          <a:p>
            <a:pPr marL="628650" lvl="1" indent="-271463" eaLnBrk="1" hangingPunct="1">
              <a:buFont typeface="Open Sans Light" pitchFamily="34" charset="0"/>
              <a:buChar char="–"/>
            </a:pPr>
            <a:r>
              <a:rPr lang="en-GB" sz="1800" dirty="0" smtClean="0">
                <a:latin typeface="Open Sans Light" pitchFamily="34" charset="0"/>
              </a:rPr>
              <a:t>Incubators and cluster organisations</a:t>
            </a:r>
          </a:p>
          <a:p>
            <a:pPr marL="628650" lvl="1" indent="-271463" eaLnBrk="1" hangingPunct="1">
              <a:buFont typeface="Open Sans Light" pitchFamily="34" charset="0"/>
              <a:buChar char="–"/>
            </a:pPr>
            <a:r>
              <a:rPr lang="en-US" sz="1800" dirty="0" smtClean="0">
                <a:latin typeface="Open Sans Light" pitchFamily="34" charset="0"/>
              </a:rPr>
              <a:t>Innovation agencies, intermediary bodies in charge of innovation and economic development</a:t>
            </a:r>
          </a:p>
          <a:p>
            <a:pPr marL="628650" lvl="1" indent="-271463" eaLnBrk="1" hangingPunct="1">
              <a:buFont typeface="Open Sans Light" pitchFamily="34" charset="0"/>
              <a:buChar char="–"/>
            </a:pPr>
            <a:r>
              <a:rPr lang="en-US" sz="1800" dirty="0" smtClean="0">
                <a:latin typeface="Open Sans Light" pitchFamily="34" charset="0"/>
              </a:rPr>
              <a:t>Regional development agencies and Chambers of Commerce</a:t>
            </a:r>
          </a:p>
          <a:p>
            <a:pPr marL="628650" lvl="1" indent="-271463" eaLnBrk="1" hangingPunct="1">
              <a:buFont typeface="Open Sans Light" pitchFamily="34" charset="0"/>
              <a:buChar char="–"/>
            </a:pPr>
            <a:r>
              <a:rPr lang="en-US" sz="1800" dirty="0" smtClean="0">
                <a:latin typeface="Open Sans Light" pitchFamily="34" charset="0"/>
              </a:rPr>
              <a:t>Business support </a:t>
            </a:r>
            <a:r>
              <a:rPr lang="en-US" sz="1800" dirty="0" err="1" smtClean="0">
                <a:latin typeface="Open Sans Light" pitchFamily="34" charset="0"/>
              </a:rPr>
              <a:t>centres</a:t>
            </a:r>
            <a:r>
              <a:rPr lang="en-US" sz="1800" dirty="0" smtClean="0">
                <a:latin typeface="Open Sans Light" pitchFamily="34" charset="0"/>
              </a:rPr>
              <a:t> and agencies, technology intermediary and technology/knowledge transfer institutions</a:t>
            </a:r>
          </a:p>
          <a:p>
            <a:pPr marL="628650" lvl="1" indent="-271463" eaLnBrk="1" hangingPunct="1">
              <a:buFont typeface="Open Sans Light" pitchFamily="34" charset="0"/>
              <a:buChar char="–"/>
            </a:pPr>
            <a:endParaRPr lang="en-GB" sz="1800" dirty="0" smtClean="0">
              <a:latin typeface="Open Sans Light"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p:txBody>
          <a:bodyPr/>
          <a:lstStyle/>
          <a:p>
            <a:r>
              <a:rPr lang="en-US" dirty="0" smtClean="0">
                <a:latin typeface="Open Sans Light" pitchFamily="34" charset="0"/>
              </a:rPr>
              <a:t>Quadruple helix	</a:t>
            </a:r>
          </a:p>
        </p:txBody>
      </p:sp>
      <p:sp>
        <p:nvSpPr>
          <p:cNvPr id="15363" name="Espace réservé du contenu 2"/>
          <p:cNvSpPr>
            <a:spLocks noGrp="1"/>
          </p:cNvSpPr>
          <p:nvPr>
            <p:ph sz="half" idx="1"/>
          </p:nvPr>
        </p:nvSpPr>
        <p:spPr>
          <a:xfrm>
            <a:off x="457200" y="1200150"/>
            <a:ext cx="8507288" cy="3394075"/>
          </a:xfrm>
        </p:spPr>
        <p:txBody>
          <a:bodyPr/>
          <a:lstStyle/>
          <a:p>
            <a:pPr marL="342900" lvl="1" indent="-342900">
              <a:buFont typeface="Arial" charset="0"/>
              <a:buNone/>
            </a:pPr>
            <a:endParaRPr lang="en-US" sz="2800" b="1" dirty="0" smtClean="0">
              <a:solidFill>
                <a:srgbClr val="92D050"/>
              </a:solidFill>
              <a:latin typeface="Open Sans Light" pitchFamily="34" charset="0"/>
            </a:endParaRPr>
          </a:p>
          <a:p>
            <a:pPr marL="342900" lvl="1" indent="-342900">
              <a:buFont typeface="Arial" charset="0"/>
              <a:buNone/>
            </a:pPr>
            <a:endParaRPr lang="en-US" sz="2800" b="1" dirty="0" smtClean="0">
              <a:solidFill>
                <a:srgbClr val="92D050"/>
              </a:solidFill>
              <a:latin typeface="Open Sans Light" pitchFamily="34" charset="0"/>
            </a:endParaRPr>
          </a:p>
          <a:p>
            <a:pPr marL="342900" lvl="1" indent="-342900">
              <a:buFont typeface="Arial" charset="0"/>
              <a:buNone/>
            </a:pPr>
            <a:endParaRPr lang="en-US" sz="2800" b="1" dirty="0" smtClean="0">
              <a:solidFill>
                <a:srgbClr val="92D050"/>
              </a:solidFill>
              <a:latin typeface="Open Sans Light" pitchFamily="34" charset="0"/>
            </a:endParaRPr>
          </a:p>
          <a:p>
            <a:pPr marL="342900" lvl="1" indent="-342900">
              <a:buFont typeface="Arial" charset="0"/>
              <a:buNone/>
            </a:pPr>
            <a:endParaRPr lang="en-US" sz="2800" b="1" dirty="0" smtClean="0">
              <a:solidFill>
                <a:srgbClr val="92D050"/>
              </a:solidFill>
              <a:latin typeface="Open Sans Light" pitchFamily="34" charset="0"/>
            </a:endParaRPr>
          </a:p>
          <a:p>
            <a:pPr marL="342900" lvl="1" indent="-342900">
              <a:buFont typeface="Arial" charset="0"/>
              <a:buNone/>
            </a:pPr>
            <a:endParaRPr lang="en-US" sz="2800" b="1" dirty="0" smtClean="0">
              <a:solidFill>
                <a:srgbClr val="92D050"/>
              </a:solidFill>
              <a:latin typeface="Open Sans Light" pitchFamily="34" charset="0"/>
            </a:endParaRPr>
          </a:p>
          <a:p>
            <a:pPr marL="342900" lvl="1" indent="-342900">
              <a:buFont typeface="Arial" charset="0"/>
              <a:buNone/>
            </a:pPr>
            <a:r>
              <a:rPr lang="en-US" sz="2800" b="1" dirty="0" smtClean="0">
                <a:solidFill>
                  <a:srgbClr val="92D050"/>
                </a:solidFill>
                <a:latin typeface="Open Sans Light" pitchFamily="34" charset="0"/>
              </a:rPr>
              <a:t>= cooperation between key innovation stakeholders</a:t>
            </a:r>
          </a:p>
          <a:p>
            <a:pPr marL="342900" lvl="1" indent="-342900">
              <a:buNone/>
            </a:pPr>
            <a:r>
              <a:rPr lang="en-US" sz="2800" dirty="0" smtClean="0">
                <a:latin typeface="Open Sans Light" pitchFamily="34" charset="0"/>
              </a:rPr>
              <a:t>	</a:t>
            </a:r>
            <a:endParaRPr lang="en-US" dirty="0" smtClean="0">
              <a:latin typeface="Open Sans Light" pitchFamily="34" charset="0"/>
            </a:endParaRPr>
          </a:p>
        </p:txBody>
      </p:sp>
      <p:graphicFrame>
        <p:nvGraphicFramePr>
          <p:cNvPr id="4" name="Diagramme 3"/>
          <p:cNvGraphicFramePr/>
          <p:nvPr/>
        </p:nvGraphicFramePr>
        <p:xfrm>
          <a:off x="2555776" y="1059582"/>
          <a:ext cx="3960440"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sz="half" idx="1"/>
          </p:nvPr>
        </p:nvSpPr>
        <p:spPr>
          <a:xfrm>
            <a:off x="457200" y="1059582"/>
            <a:ext cx="8218488" cy="3534643"/>
          </a:xfrm>
        </p:spPr>
        <p:txBody>
          <a:bodyPr/>
          <a:lstStyle/>
          <a:p>
            <a:pPr marL="342900" lvl="1" indent="-342900" algn="just">
              <a:buNone/>
            </a:pPr>
            <a:r>
              <a:rPr lang="en-US" sz="2800" dirty="0" smtClean="0">
                <a:latin typeface="Open Sans Light" pitchFamily="34" charset="0"/>
              </a:rPr>
              <a:t>Intervention of practitioner:</a:t>
            </a:r>
          </a:p>
          <a:p>
            <a:pPr marL="342900" lvl="1" indent="-342900" algn="just">
              <a:buFont typeface="Arial" charset="0"/>
              <a:buNone/>
            </a:pPr>
            <a:endParaRPr lang="en-US" sz="2000" dirty="0" smtClean="0">
              <a:latin typeface="Open Sans Light" pitchFamily="34" charset="0"/>
            </a:endParaRP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Q&amp;A with the public</a:t>
            </a:r>
            <a:endParaRPr lang="en-US" sz="2000" dirty="0" smtClean="0">
              <a:latin typeface="Open Sans Light" pitchFamily="34" charset="0"/>
            </a:endParaRPr>
          </a:p>
        </p:txBody>
      </p:sp>
    </p:spTree>
    <p:extLst>
      <p:ext uri="{BB962C8B-B14F-4D97-AF65-F5344CB8AC3E}">
        <p14:creationId xmlns:p14="http://schemas.microsoft.com/office/powerpoint/2010/main" val="35653083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re 3"/>
          <p:cNvSpPr>
            <a:spLocks noGrp="1"/>
          </p:cNvSpPr>
          <p:nvPr>
            <p:ph type="title"/>
          </p:nvPr>
        </p:nvSpPr>
        <p:spPr/>
        <p:txBody>
          <a:bodyPr>
            <a:normAutofit/>
          </a:bodyPr>
          <a:lstStyle/>
          <a:p>
            <a:r>
              <a:rPr lang="en-US" dirty="0" smtClean="0">
                <a:latin typeface="Open Sans Light" pitchFamily="34" charset="0"/>
              </a:rPr>
              <a:t>5. Some points of attention</a:t>
            </a:r>
          </a:p>
        </p:txBody>
      </p:sp>
      <p:sp>
        <p:nvSpPr>
          <p:cNvPr id="33795" name="Espace réservé du contenu 2"/>
          <p:cNvSpPr>
            <a:spLocks noGrp="1"/>
          </p:cNvSpPr>
          <p:nvPr>
            <p:ph sz="half" idx="1"/>
          </p:nvPr>
        </p:nvSpPr>
        <p:spPr>
          <a:xfrm>
            <a:off x="457200" y="1131590"/>
            <a:ext cx="6851650" cy="3462635"/>
          </a:xfrm>
        </p:spPr>
        <p:txBody>
          <a:bodyPr/>
          <a:lstStyle/>
          <a:p>
            <a:pPr marL="0" lvl="1" indent="0">
              <a:buNone/>
            </a:pPr>
            <a:r>
              <a:rPr lang="en-US" sz="2000" dirty="0" smtClean="0">
                <a:latin typeface="Open Sans Light" pitchFamily="34" charset="0"/>
              </a:rPr>
              <a:t>Explain the </a:t>
            </a:r>
            <a:r>
              <a:rPr lang="en-US" sz="2000" b="1" dirty="0" smtClean="0">
                <a:latin typeface="Open Sans Light" pitchFamily="34" charset="0"/>
              </a:rPr>
              <a:t>state of the art</a:t>
            </a:r>
            <a:r>
              <a:rPr lang="en-US" sz="2000" dirty="0" smtClean="0">
                <a:latin typeface="Open Sans Light" pitchFamily="34" charset="0"/>
              </a:rPr>
              <a:t> and describe how your project will progress beyond it, including </a:t>
            </a:r>
            <a:r>
              <a:rPr lang="en-US" sz="2000" b="1" dirty="0" smtClean="0">
                <a:latin typeface="Open Sans Light" pitchFamily="34" charset="0"/>
              </a:rPr>
              <a:t>scientific references/sources</a:t>
            </a:r>
            <a:r>
              <a:rPr lang="en-US" sz="2000" dirty="0" smtClean="0">
                <a:latin typeface="Open Sans Light" pitchFamily="34" charset="0"/>
              </a:rPr>
              <a:t>. Show the </a:t>
            </a:r>
            <a:r>
              <a:rPr lang="en-US" sz="2000" b="1" dirty="0" smtClean="0">
                <a:latin typeface="Open Sans Light" pitchFamily="34" charset="0"/>
              </a:rPr>
              <a:t>demand</a:t>
            </a:r>
            <a:r>
              <a:rPr lang="en-US" sz="2000" dirty="0" smtClean="0">
                <a:latin typeface="Open Sans Light" pitchFamily="34" charset="0"/>
              </a:rPr>
              <a:t> for this project.</a:t>
            </a:r>
          </a:p>
          <a:p>
            <a:pPr marL="0" lvl="1" indent="0">
              <a:buNone/>
            </a:pPr>
            <a:endParaRPr lang="en-US" sz="2000" dirty="0" smtClean="0">
              <a:latin typeface="Open Sans Light" pitchFamily="34" charset="0"/>
            </a:endParaRPr>
          </a:p>
          <a:p>
            <a:pPr marL="0" lvl="1" indent="0">
              <a:buNone/>
            </a:pPr>
            <a:r>
              <a:rPr lang="en-US" sz="2000" b="1" dirty="0" smtClean="0">
                <a:latin typeface="Open Sans Light" pitchFamily="34" charset="0"/>
              </a:rPr>
              <a:t>No basic research</a:t>
            </a:r>
            <a:endParaRPr lang="en-US" sz="2000" dirty="0" smtClean="0">
              <a:latin typeface="Open Sans Light" pitchFamily="34" charset="0"/>
            </a:endParaRPr>
          </a:p>
          <a:p>
            <a:pPr marL="0" lvl="1" indent="0">
              <a:buNone/>
            </a:pPr>
            <a:endParaRPr lang="en-US" sz="2000" dirty="0" smtClean="0">
              <a:latin typeface="Open Sans Light" pitchFamily="34" charset="0"/>
            </a:endParaRPr>
          </a:p>
          <a:p>
            <a:pPr marL="0" lvl="1" indent="0">
              <a:buNone/>
            </a:pPr>
            <a:r>
              <a:rPr lang="en-US" sz="2000" b="1" dirty="0" smtClean="0">
                <a:latin typeface="Open Sans Light" pitchFamily="34" charset="0"/>
              </a:rPr>
              <a:t>Framework conditions</a:t>
            </a:r>
            <a:r>
              <a:rPr lang="en-US" sz="2000" dirty="0" smtClean="0">
                <a:latin typeface="Open Sans Light" pitchFamily="34" charset="0"/>
              </a:rPr>
              <a:t> </a:t>
            </a:r>
            <a:r>
              <a:rPr lang="en-US" sz="2000" b="1" dirty="0" smtClean="0">
                <a:solidFill>
                  <a:srgbClr val="FF0000"/>
                </a:solidFill>
                <a:latin typeface="Open Sans Light" pitchFamily="34" charset="0"/>
              </a:rPr>
              <a:t>≠ </a:t>
            </a:r>
            <a:r>
              <a:rPr lang="en-US" sz="2000" dirty="0" smtClean="0">
                <a:latin typeface="Open Sans Light" pitchFamily="34" charset="0"/>
              </a:rPr>
              <a:t>actual delivery of innovation</a:t>
            </a:r>
          </a:p>
          <a:p>
            <a:pPr marL="0" lvl="1" indent="0">
              <a:buNone/>
            </a:pPr>
            <a:endParaRPr lang="en-US" sz="2000" dirty="0" smtClean="0">
              <a:latin typeface="Open Sans Light" pitchFamily="34" charset="0"/>
            </a:endParaRPr>
          </a:p>
          <a:p>
            <a:pPr marL="0" lvl="1" indent="0">
              <a:buNone/>
            </a:pPr>
            <a:r>
              <a:rPr lang="en-US" sz="2000" dirty="0" smtClean="0">
                <a:latin typeface="Open Sans Light" pitchFamily="34" charset="0"/>
              </a:rPr>
              <a:t>Explain why you applied for </a:t>
            </a:r>
            <a:r>
              <a:rPr lang="en-US" sz="2000" dirty="0" err="1" smtClean="0">
                <a:latin typeface="Open Sans Light" pitchFamily="34" charset="0"/>
              </a:rPr>
              <a:t>Interreg</a:t>
            </a:r>
            <a:r>
              <a:rPr lang="en-US" sz="2000" dirty="0" smtClean="0">
                <a:latin typeface="Open Sans Light" pitchFamily="34" charset="0"/>
              </a:rPr>
              <a:t> and not Horizon2020 for example.</a:t>
            </a:r>
          </a:p>
        </p:txBody>
      </p:sp>
      <p:pic>
        <p:nvPicPr>
          <p:cNvPr id="33796" name="Picture 5" descr="https://upload.wikimedia.org/wikipedia/commons/thumb/d/dd/Achtung.svg/2000px-Achtung.svg.png"/>
          <p:cNvPicPr>
            <a:picLocks noChangeAspect="1" noChangeArrowheads="1"/>
          </p:cNvPicPr>
          <p:nvPr/>
        </p:nvPicPr>
        <p:blipFill>
          <a:blip r:embed="rId3" cstate="print"/>
          <a:srcRect/>
          <a:stretch>
            <a:fillRect/>
          </a:stretch>
        </p:blipFill>
        <p:spPr bwMode="auto">
          <a:xfrm>
            <a:off x="7308850" y="1198563"/>
            <a:ext cx="1512888" cy="1325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Espace réservé du contenu 2"/>
          <p:cNvSpPr>
            <a:spLocks noGrp="1"/>
          </p:cNvSpPr>
          <p:nvPr>
            <p:ph sz="half" idx="1"/>
          </p:nvPr>
        </p:nvSpPr>
        <p:spPr>
          <a:xfrm>
            <a:off x="457200" y="1059582"/>
            <a:ext cx="8218488" cy="3534643"/>
          </a:xfrm>
        </p:spPr>
        <p:txBody>
          <a:bodyPr/>
          <a:lstStyle/>
          <a:p>
            <a:pPr marL="342900" lvl="1" indent="-342900" algn="just">
              <a:buNone/>
            </a:pPr>
            <a:r>
              <a:rPr lang="en-US" sz="2800" dirty="0" smtClean="0">
                <a:latin typeface="Open Sans Light" pitchFamily="34" charset="0"/>
              </a:rPr>
              <a:t>Intervention of practitioner:</a:t>
            </a:r>
          </a:p>
          <a:p>
            <a:pPr marL="342900" lvl="1" indent="-342900" algn="just">
              <a:buFont typeface="Arial" charset="0"/>
              <a:buNone/>
            </a:pPr>
            <a:endParaRPr lang="en-US" sz="2000" dirty="0" smtClean="0">
              <a:latin typeface="Open Sans Light" pitchFamily="34" charset="0"/>
            </a:endParaRPr>
          </a:p>
          <a:p>
            <a:pPr marL="342900" lvl="1" indent="-342900" algn="just">
              <a:buFont typeface="Arial" charset="0"/>
              <a:buNone/>
            </a:pPr>
            <a:endParaRPr lang="en-US" sz="2800" dirty="0" smtClean="0">
              <a:latin typeface="Open Sans Light" pitchFamily="34" charset="0"/>
            </a:endParaRPr>
          </a:p>
          <a:p>
            <a:pPr marL="342900" lvl="1" indent="-342900" algn="just">
              <a:buFont typeface="Arial" charset="0"/>
              <a:buNone/>
            </a:pPr>
            <a:r>
              <a:rPr lang="en-US" sz="2800" dirty="0" smtClean="0">
                <a:latin typeface="Open Sans Light" pitchFamily="34" charset="0"/>
              </a:rPr>
              <a:t>Q&amp;A with the public</a:t>
            </a:r>
            <a:endParaRPr lang="en-US" sz="2000" dirty="0" smtClean="0">
              <a:latin typeface="Open Sans Light" pitchFamily="34" charset="0"/>
            </a:endParaRPr>
          </a:p>
        </p:txBody>
      </p:sp>
    </p:spTree>
    <p:extLst>
      <p:ext uri="{BB962C8B-B14F-4D97-AF65-F5344CB8AC3E}">
        <p14:creationId xmlns:p14="http://schemas.microsoft.com/office/powerpoint/2010/main" val="18284085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4"/>
          <p:cNvSpPr txBox="1">
            <a:spLocks/>
          </p:cNvSpPr>
          <p:nvPr/>
        </p:nvSpPr>
        <p:spPr bwMode="auto">
          <a:xfrm>
            <a:off x="504000" y="1710000"/>
            <a:ext cx="8280000"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600" kern="1200">
                <a:solidFill>
                  <a:srgbClr val="0C4CA3"/>
                </a:solidFill>
                <a:latin typeface="Open Sans Ligh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dirty="0">
                <a:ea typeface="Open Sans Semibold" pitchFamily="34" charset="0"/>
                <a:cs typeface="Open Sans Semibold" pitchFamily="34" charset="0"/>
              </a:rPr>
              <a:t>II. And now: a practical exercise</a:t>
            </a:r>
            <a:r>
              <a:rPr lang="en-US" sz="4000" dirty="0" smtClean="0">
                <a:ea typeface="Open Sans Semibold" pitchFamily="34" charset="0"/>
                <a:cs typeface="Open Sans Semibold" pitchFamily="34" charset="0"/>
              </a:rPr>
              <a:t>!</a:t>
            </a:r>
            <a:endParaRPr lang="en-US" sz="4000" dirty="0">
              <a:ea typeface="Open Sans Semibold" pitchFamily="34" charset="0"/>
              <a:cs typeface="Open Sans Semibold" pitchFamily="34" charset="0"/>
            </a:endParaRPr>
          </a:p>
        </p:txBody>
      </p:sp>
    </p:spTree>
    <p:extLst>
      <p:ext uri="{BB962C8B-B14F-4D97-AF65-F5344CB8AC3E}">
        <p14:creationId xmlns:p14="http://schemas.microsoft.com/office/powerpoint/2010/main" val="1012020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noAutofit/>
          </a:bodyPr>
          <a:lstStyle/>
          <a:p>
            <a:r>
              <a:rPr lang="fr-FR" dirty="0" smtClean="0">
                <a:latin typeface="Open Sans Light" pitchFamily="34" charset="0"/>
              </a:rPr>
              <a:t>Framework conditions for innovation</a:t>
            </a:r>
            <a:endParaRPr lang="fr-FR" sz="3200" dirty="0" smtClean="0">
              <a:latin typeface="Open Sans Light" pitchFamily="34" charset="0"/>
            </a:endParaRPr>
          </a:p>
        </p:txBody>
      </p:sp>
      <p:sp>
        <p:nvSpPr>
          <p:cNvPr id="43011" name="Espace réservé du contenu 2"/>
          <p:cNvSpPr>
            <a:spLocks noGrp="1"/>
          </p:cNvSpPr>
          <p:nvPr>
            <p:ph sz="half" idx="1"/>
          </p:nvPr>
        </p:nvSpPr>
        <p:spPr>
          <a:xfrm>
            <a:off x="457200" y="1200150"/>
            <a:ext cx="8218488" cy="3394075"/>
          </a:xfrm>
        </p:spPr>
        <p:txBody>
          <a:bodyPr/>
          <a:lstStyle/>
          <a:p>
            <a:pPr marL="342900" lvl="1" indent="-342900" algn="just">
              <a:buNone/>
            </a:pPr>
            <a:r>
              <a:rPr lang="en-US" sz="1800" dirty="0" smtClean="0">
                <a:latin typeface="Open Sans Light" pitchFamily="34" charset="0"/>
              </a:rPr>
              <a:t>The December 2014 EC study </a:t>
            </a:r>
            <a:r>
              <a:rPr lang="en-US" sz="1800" i="1" dirty="0" smtClean="0">
                <a:latin typeface="Open Sans Light" pitchFamily="34" charset="0"/>
              </a:rPr>
              <a:t>A map of social enterprises and their ecosystems in Europe</a:t>
            </a:r>
            <a:r>
              <a:rPr lang="en-US" sz="1800" dirty="0" smtClean="0">
                <a:latin typeface="Open Sans Light" pitchFamily="34" charset="0"/>
              </a:rPr>
              <a:t> identified the lack of viable business models, specialist business development services and support, </a:t>
            </a:r>
            <a:r>
              <a:rPr lang="en-US" sz="1800" dirty="0" smtClean="0"/>
              <a:t>commercial acumen/ entrepreneurial spirit and managerial and professional skills, </a:t>
            </a:r>
            <a:r>
              <a:rPr lang="en-US" sz="1800" dirty="0" smtClean="0">
                <a:latin typeface="Open Sans Light" pitchFamily="34" charset="0"/>
              </a:rPr>
              <a:t>as well as the high reliance on the public sector as a source of income, as </a:t>
            </a:r>
            <a:r>
              <a:rPr lang="en-US" sz="1800" dirty="0" smtClean="0"/>
              <a:t>distinct barriers to innovation for SEs.</a:t>
            </a:r>
            <a:endParaRPr lang="fr-FR" sz="6600" dirty="0" smtClean="0">
              <a:latin typeface="Open Sans Light" pitchFamily="34" charset="0"/>
            </a:endParaRPr>
          </a:p>
          <a:p>
            <a:pPr marL="342900" lvl="1" indent="-342900" algn="just">
              <a:buNone/>
            </a:pPr>
            <a:endParaRPr lang="fr-FR" sz="1800" dirty="0" smtClean="0">
              <a:latin typeface="Open Sans Light" pitchFamily="34" charset="0"/>
            </a:endParaRPr>
          </a:p>
          <a:p>
            <a:pPr marL="342900" lvl="1" indent="-342900" algn="just">
              <a:buNone/>
            </a:pPr>
            <a:r>
              <a:rPr lang="en-US" sz="1800" dirty="0" smtClean="0">
                <a:latin typeface="Open Sans Light" pitchFamily="34" charset="0"/>
              </a:rPr>
              <a:t>Remote sensing innovations preserve and protect the environment and promote resource efficiency, while collecting data of common territorial challenges. Management of coastal and cross border zones will be enhanced and resource efficient policies will be developed.</a:t>
            </a:r>
            <a:endParaRPr lang="fr-FR" sz="9600" dirty="0" smtClean="0">
              <a:latin typeface="Open Sans Light" pitchFamily="34" charset="0"/>
            </a:endParaRPr>
          </a:p>
        </p:txBody>
      </p:sp>
      <p:pic>
        <p:nvPicPr>
          <p:cNvPr id="4" name="Image 3" descr="emotion-clip-art-1206573862448734250Arnoud999_Right_or_wrong_3.svg.med.png"/>
          <p:cNvPicPr>
            <a:picLocks noChangeAspect="1"/>
          </p:cNvPicPr>
          <p:nvPr/>
        </p:nvPicPr>
        <p:blipFill>
          <a:blip r:embed="rId3" cstate="print"/>
          <a:srcRect/>
          <a:stretch>
            <a:fillRect/>
          </a:stretch>
        </p:blipFill>
        <p:spPr bwMode="auto">
          <a:xfrm>
            <a:off x="108000" y="3507854"/>
            <a:ext cx="432000" cy="432000"/>
          </a:xfrm>
          <a:prstGeom prst="rect">
            <a:avLst/>
          </a:prstGeom>
          <a:noFill/>
          <a:ln w="9525">
            <a:noFill/>
            <a:miter lim="800000"/>
            <a:headEnd/>
            <a:tailEnd/>
          </a:ln>
        </p:spPr>
      </p:pic>
      <p:pic>
        <p:nvPicPr>
          <p:cNvPr id="5" name="Image 4" descr="green-smiley-face-clip-art-emotions-happy-green-face-md.png"/>
          <p:cNvPicPr>
            <a:picLocks noChangeAspect="1"/>
          </p:cNvPicPr>
          <p:nvPr/>
        </p:nvPicPr>
        <p:blipFill>
          <a:blip r:embed="rId4" cstate="print"/>
          <a:srcRect/>
          <a:stretch>
            <a:fillRect/>
          </a:stretch>
        </p:blipFill>
        <p:spPr bwMode="auto">
          <a:xfrm>
            <a:off x="108000" y="1635646"/>
            <a:ext cx="431800" cy="433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normAutofit/>
          </a:bodyPr>
          <a:lstStyle/>
          <a:p>
            <a:r>
              <a:rPr lang="en-US" dirty="0" err="1" smtClean="0">
                <a:latin typeface="Open Sans Light" pitchFamily="34" charset="0"/>
              </a:rPr>
              <a:t>Organisation</a:t>
            </a:r>
            <a:r>
              <a:rPr lang="en-US" dirty="0" smtClean="0">
                <a:latin typeface="Open Sans Light" pitchFamily="34" charset="0"/>
              </a:rPr>
              <a:t> of the session</a:t>
            </a:r>
          </a:p>
        </p:txBody>
      </p:sp>
      <p:sp>
        <p:nvSpPr>
          <p:cNvPr id="10243" name="Espace réservé du contenu 2"/>
          <p:cNvSpPr>
            <a:spLocks noGrp="1"/>
          </p:cNvSpPr>
          <p:nvPr>
            <p:ph sz="half" idx="1"/>
          </p:nvPr>
        </p:nvSpPr>
        <p:spPr>
          <a:xfrm>
            <a:off x="457200" y="1200150"/>
            <a:ext cx="8218488" cy="3394075"/>
          </a:xfrm>
        </p:spPr>
        <p:txBody>
          <a:bodyPr/>
          <a:lstStyle/>
          <a:p>
            <a:pPr marL="571500" indent="-571500">
              <a:buFont typeface="Arial" charset="0"/>
              <a:buAutoNum type="romanUcPeriod"/>
              <a:defRPr/>
            </a:pPr>
            <a:r>
              <a:rPr lang="en-US" dirty="0" smtClean="0">
                <a:latin typeface="Open Sans Light" pitchFamily="34" charset="0"/>
              </a:rPr>
              <a:t>What we want to tell you:</a:t>
            </a:r>
          </a:p>
          <a:p>
            <a:pPr marL="971550" lvl="1" indent="-571500">
              <a:buFont typeface="Arial" charset="0"/>
              <a:buAutoNum type="arabicPeriod"/>
              <a:defRPr/>
            </a:pPr>
            <a:r>
              <a:rPr lang="en-US" dirty="0" smtClean="0">
                <a:latin typeface="Open Sans Light" pitchFamily="34" charset="0"/>
              </a:rPr>
              <a:t>Results MS seek to achieve</a:t>
            </a:r>
          </a:p>
          <a:p>
            <a:pPr marL="971550" lvl="1" indent="-571500">
              <a:buFont typeface="Arial" charset="0"/>
              <a:buAutoNum type="arabicPeriod"/>
              <a:defRPr/>
            </a:pPr>
            <a:r>
              <a:rPr lang="en-US" dirty="0" smtClean="0">
                <a:latin typeface="Open Sans Light" pitchFamily="34" charset="0"/>
              </a:rPr>
              <a:t>Result oriented = measurability</a:t>
            </a:r>
          </a:p>
          <a:p>
            <a:pPr marL="971550" lvl="1" indent="-571500">
              <a:buFont typeface="Arial" charset="0"/>
              <a:buAutoNum type="arabicPeriod"/>
              <a:defRPr/>
            </a:pPr>
            <a:r>
              <a:rPr lang="en-US" dirty="0" smtClean="0">
                <a:latin typeface="Open Sans Light" pitchFamily="34" charset="0"/>
              </a:rPr>
              <a:t>Type of actions</a:t>
            </a:r>
          </a:p>
          <a:p>
            <a:pPr marL="971550" lvl="1" indent="-571500">
              <a:buFont typeface="Arial" charset="0"/>
              <a:buAutoNum type="arabicPeriod"/>
              <a:defRPr/>
            </a:pPr>
            <a:r>
              <a:rPr lang="en-US" dirty="0" smtClean="0">
                <a:latin typeface="Open Sans Light" pitchFamily="34" charset="0"/>
              </a:rPr>
              <a:t>Target groups</a:t>
            </a:r>
          </a:p>
          <a:p>
            <a:pPr marL="971550" lvl="1" indent="-571500">
              <a:buFont typeface="Arial" charset="0"/>
              <a:buAutoNum type="arabicPeriod"/>
              <a:defRPr/>
            </a:pPr>
            <a:r>
              <a:rPr lang="en-US" dirty="0" smtClean="0">
                <a:latin typeface="Open Sans Light" pitchFamily="34" charset="0"/>
              </a:rPr>
              <a:t>Some points of attention</a:t>
            </a:r>
          </a:p>
          <a:p>
            <a:pPr marL="571500" indent="-571500">
              <a:buFont typeface="Arial" charset="0"/>
              <a:buAutoNum type="romanUcPeriod"/>
              <a:defRPr/>
            </a:pPr>
            <a:r>
              <a:rPr lang="en-US" dirty="0" smtClean="0">
                <a:latin typeface="Open Sans Light" pitchFamily="34" charset="0"/>
              </a:rPr>
              <a:t>And now: a practical exercise!</a:t>
            </a:r>
          </a:p>
          <a:p>
            <a:pPr>
              <a:buFont typeface="Arial" charset="0"/>
              <a:buNone/>
              <a:defRPr/>
            </a:pPr>
            <a:endParaRPr lang="en-US" dirty="0" smtClean="0">
              <a:latin typeface="Open Sans Light"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noAutofit/>
          </a:bodyPr>
          <a:lstStyle/>
          <a:p>
            <a:r>
              <a:rPr lang="fr-FR" dirty="0" smtClean="0">
                <a:latin typeface="Open Sans Light" pitchFamily="34" charset="0"/>
              </a:rPr>
              <a:t>Smart </a:t>
            </a:r>
            <a:r>
              <a:rPr lang="fr-FR" dirty="0" err="1" smtClean="0">
                <a:latin typeface="Open Sans Light" pitchFamily="34" charset="0"/>
              </a:rPr>
              <a:t>specialisation</a:t>
            </a:r>
            <a:r>
              <a:rPr lang="fr-FR" dirty="0" smtClean="0">
                <a:latin typeface="Open Sans Light" pitchFamily="34" charset="0"/>
              </a:rPr>
              <a:t> </a:t>
            </a:r>
            <a:r>
              <a:rPr lang="fr-FR" dirty="0" err="1" smtClean="0">
                <a:latin typeface="Open Sans Light" pitchFamily="34" charset="0"/>
              </a:rPr>
              <a:t>strategies</a:t>
            </a:r>
            <a:endParaRPr lang="fr-FR" dirty="0" smtClean="0">
              <a:latin typeface="Open Sans Light" pitchFamily="34" charset="0"/>
            </a:endParaRPr>
          </a:p>
        </p:txBody>
      </p:sp>
      <p:sp>
        <p:nvSpPr>
          <p:cNvPr id="43011" name="Espace réservé du contenu 2"/>
          <p:cNvSpPr>
            <a:spLocks noGrp="1"/>
          </p:cNvSpPr>
          <p:nvPr>
            <p:ph sz="half" idx="1"/>
          </p:nvPr>
        </p:nvSpPr>
        <p:spPr>
          <a:xfrm>
            <a:off x="457200" y="1200150"/>
            <a:ext cx="8218488" cy="3394075"/>
          </a:xfrm>
        </p:spPr>
        <p:txBody>
          <a:bodyPr/>
          <a:lstStyle/>
          <a:p>
            <a:pPr marL="342900" lvl="1" indent="-342900" algn="just">
              <a:buNone/>
            </a:pPr>
            <a:r>
              <a:rPr lang="en-US" sz="1800" dirty="0" smtClean="0"/>
              <a:t>The project will draw on smart </a:t>
            </a:r>
            <a:r>
              <a:rPr lang="en-US" sz="1800" dirty="0" err="1" smtClean="0"/>
              <a:t>specialisation</a:t>
            </a:r>
            <a:r>
              <a:rPr lang="en-US" sz="1800" dirty="0" smtClean="0"/>
              <a:t> through a cross border partnership of quadruple helix partners with specialisms in social innovation and social enterprise support across the 2 seas region.</a:t>
            </a:r>
            <a:endParaRPr lang="fr-FR" sz="1800" dirty="0" smtClean="0">
              <a:latin typeface="Open Sans Light" pitchFamily="34" charset="0"/>
            </a:endParaRPr>
          </a:p>
          <a:p>
            <a:pPr marL="342900" lvl="1" indent="-342900" algn="just">
              <a:buNone/>
            </a:pPr>
            <a:endParaRPr lang="en-US" sz="1800" dirty="0" smtClean="0">
              <a:latin typeface="Open Sans Light" pitchFamily="34" charset="0"/>
            </a:endParaRPr>
          </a:p>
          <a:p>
            <a:pPr marL="342900" lvl="1" indent="-342900" algn="just">
              <a:buNone/>
            </a:pPr>
            <a:endParaRPr lang="en-US" sz="1800" dirty="0" smtClean="0">
              <a:latin typeface="Open Sans Light" pitchFamily="34" charset="0"/>
            </a:endParaRPr>
          </a:p>
          <a:p>
            <a:pPr marL="342900" lvl="1" indent="-342900" algn="just">
              <a:buNone/>
            </a:pPr>
            <a:r>
              <a:rPr lang="en-US" sz="1800" dirty="0" smtClean="0">
                <a:latin typeface="Open Sans Light" pitchFamily="34" charset="0"/>
              </a:rPr>
              <a:t>The project directly responds to MS’ strategic smart </a:t>
            </a:r>
            <a:r>
              <a:rPr lang="en-US" sz="1800" dirty="0" err="1" smtClean="0">
                <a:latin typeface="Open Sans Light" pitchFamily="34" charset="0"/>
              </a:rPr>
              <a:t>specialisation</a:t>
            </a:r>
            <a:r>
              <a:rPr lang="en-US" sz="1800" dirty="0" smtClean="0">
                <a:latin typeface="Open Sans Light" pitchFamily="34" charset="0"/>
              </a:rPr>
              <a:t> themes. Within the ‘Smart </a:t>
            </a:r>
            <a:r>
              <a:rPr lang="en-US" sz="1800" dirty="0" err="1" smtClean="0">
                <a:latin typeface="Open Sans Light" pitchFamily="34" charset="0"/>
              </a:rPr>
              <a:t>Specialisation</a:t>
            </a:r>
            <a:r>
              <a:rPr lang="en-US" sz="1800" dirty="0" smtClean="0">
                <a:latin typeface="Open Sans Light" pitchFamily="34" charset="0"/>
              </a:rPr>
              <a:t> in England Strategy’, the UK outlines the desire to improve innovation in businesses … Similarly, both the ‘Smart </a:t>
            </a:r>
            <a:r>
              <a:rPr lang="en-US" sz="1800" dirty="0" err="1" smtClean="0">
                <a:latin typeface="Open Sans Light" pitchFamily="34" charset="0"/>
              </a:rPr>
              <a:t>Specialisation</a:t>
            </a:r>
            <a:r>
              <a:rPr lang="en-US" sz="1800" dirty="0" smtClean="0">
                <a:latin typeface="Open Sans Light" pitchFamily="34" charset="0"/>
              </a:rPr>
              <a:t> Strategy Flanders’ and ‘South Holland’s Smart </a:t>
            </a:r>
            <a:r>
              <a:rPr lang="en-US" sz="1800" dirty="0" err="1" smtClean="0">
                <a:latin typeface="Open Sans Light" pitchFamily="34" charset="0"/>
              </a:rPr>
              <a:t>Specialisation</a:t>
            </a:r>
            <a:r>
              <a:rPr lang="en-US" sz="1800" dirty="0" smtClean="0">
                <a:latin typeface="Open Sans Light" pitchFamily="34" charset="0"/>
              </a:rPr>
              <a:t> Strategy’ </a:t>
            </a:r>
            <a:r>
              <a:rPr lang="en-US" sz="1800" dirty="0" err="1" smtClean="0">
                <a:latin typeface="Open Sans Light" pitchFamily="34" charset="0"/>
              </a:rPr>
              <a:t>recognise</a:t>
            </a:r>
            <a:r>
              <a:rPr lang="en-US" sz="1800" dirty="0" smtClean="0">
                <a:latin typeface="Open Sans Light" pitchFamily="34" charset="0"/>
              </a:rPr>
              <a:t> the need to develop innovation ecosystems in order to …</a:t>
            </a:r>
          </a:p>
        </p:txBody>
      </p:sp>
      <p:pic>
        <p:nvPicPr>
          <p:cNvPr id="4" name="Image 3" descr="emotion-clip-art-1206573862448734250Arnoud999_Right_or_wrong_3.svg.med.png"/>
          <p:cNvPicPr>
            <a:picLocks noChangeAspect="1"/>
          </p:cNvPicPr>
          <p:nvPr/>
        </p:nvPicPr>
        <p:blipFill>
          <a:blip r:embed="rId3" cstate="print"/>
          <a:srcRect/>
          <a:stretch>
            <a:fillRect/>
          </a:stretch>
        </p:blipFill>
        <p:spPr bwMode="auto">
          <a:xfrm>
            <a:off x="107504" y="1634400"/>
            <a:ext cx="432000" cy="432000"/>
          </a:xfrm>
          <a:prstGeom prst="rect">
            <a:avLst/>
          </a:prstGeom>
          <a:noFill/>
          <a:ln w="9525">
            <a:noFill/>
            <a:miter lim="800000"/>
            <a:headEnd/>
            <a:tailEnd/>
          </a:ln>
        </p:spPr>
      </p:pic>
      <p:pic>
        <p:nvPicPr>
          <p:cNvPr id="5" name="Image 4" descr="green-smiley-face-clip-art-emotions-happy-green-face-md.png"/>
          <p:cNvPicPr>
            <a:picLocks noChangeAspect="1"/>
          </p:cNvPicPr>
          <p:nvPr/>
        </p:nvPicPr>
        <p:blipFill>
          <a:blip r:embed="rId4" cstate="print"/>
          <a:srcRect/>
          <a:stretch>
            <a:fillRect/>
          </a:stretch>
        </p:blipFill>
        <p:spPr bwMode="auto">
          <a:xfrm>
            <a:off x="107504" y="3506400"/>
            <a:ext cx="431800" cy="433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par>
                                <p:cTn id="8" presetID="5"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1"/>
          <p:cNvSpPr>
            <a:spLocks noGrp="1"/>
          </p:cNvSpPr>
          <p:nvPr>
            <p:ph type="title"/>
          </p:nvPr>
        </p:nvSpPr>
        <p:spPr/>
        <p:txBody>
          <a:bodyPr>
            <a:normAutofit/>
          </a:bodyPr>
          <a:lstStyle/>
          <a:p>
            <a:r>
              <a:rPr lang="en-US" dirty="0" smtClean="0">
                <a:latin typeface="Open Sans Light" pitchFamily="34" charset="0"/>
              </a:rPr>
              <a:t>Types of actions &amp; outputs</a:t>
            </a:r>
            <a:endParaRPr lang="en-US" sz="3200" dirty="0" smtClean="0">
              <a:latin typeface="Open Sans Light" pitchFamily="34" charset="0"/>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897109102"/>
              </p:ext>
            </p:extLst>
          </p:nvPr>
        </p:nvGraphicFramePr>
        <p:xfrm>
          <a:off x="522000" y="1080000"/>
          <a:ext cx="8100000" cy="3096000"/>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tblGrid>
              <a:tr h="576000">
                <a:tc>
                  <a:txBody>
                    <a:bodyPr/>
                    <a:lstStyle/>
                    <a:p>
                      <a:pPr algn="ctr"/>
                      <a:r>
                        <a:rPr lang="en-GB" sz="1600" noProof="0" dirty="0" smtClean="0">
                          <a:solidFill>
                            <a:schemeClr val="bg1"/>
                          </a:solidFill>
                          <a:latin typeface="Open Sans Light" pitchFamily="34" charset="0"/>
                          <a:ea typeface="Open Sans Light" pitchFamily="34" charset="0"/>
                          <a:cs typeface="Open Sans Light" pitchFamily="34" charset="0"/>
                        </a:rPr>
                        <a:t>Type of action</a:t>
                      </a:r>
                      <a:endParaRPr lang="en-GB" sz="1600" noProof="0" dirty="0">
                        <a:solidFill>
                          <a:schemeClr val="bg1"/>
                        </a:solidFill>
                        <a:latin typeface="Open Sans Light" pitchFamily="34" charset="0"/>
                        <a:ea typeface="Open Sans Light" pitchFamily="34" charset="0"/>
                        <a:cs typeface="Open Sans Light" pitchFamily="34" charset="0"/>
                      </a:endParaRPr>
                    </a:p>
                  </a:txBody>
                  <a:tcPr anchor="ctr"/>
                </a:tc>
                <a:tc>
                  <a:txBody>
                    <a:bodyPr/>
                    <a:lstStyle/>
                    <a:p>
                      <a:pPr algn="ctr"/>
                      <a:r>
                        <a:rPr lang="en-GB" sz="1600" noProof="0" dirty="0" smtClean="0">
                          <a:solidFill>
                            <a:schemeClr val="bg1"/>
                          </a:solidFill>
                          <a:latin typeface="Open Sans Light" pitchFamily="34" charset="0"/>
                          <a:ea typeface="Open Sans Light" pitchFamily="34" charset="0"/>
                          <a:cs typeface="Open Sans Light" pitchFamily="34" charset="0"/>
                        </a:rPr>
                        <a:t>Produced</a:t>
                      </a:r>
                      <a:r>
                        <a:rPr lang="en-GB" sz="1600" baseline="0" noProof="0" dirty="0" smtClean="0">
                          <a:solidFill>
                            <a:schemeClr val="bg1"/>
                          </a:solidFill>
                          <a:latin typeface="Open Sans Light" pitchFamily="34" charset="0"/>
                          <a:ea typeface="Open Sans Light" pitchFamily="34" charset="0"/>
                          <a:cs typeface="Open Sans Light" pitchFamily="34" charset="0"/>
                        </a:rPr>
                        <a:t> output</a:t>
                      </a:r>
                      <a:endParaRPr lang="en-GB" sz="1600" noProof="0" dirty="0">
                        <a:solidFill>
                          <a:schemeClr val="bg1"/>
                        </a:solidFill>
                        <a:latin typeface="Open Sans Light" pitchFamily="34" charset="0"/>
                        <a:ea typeface="Open Sans Light" pitchFamily="34" charset="0"/>
                        <a:cs typeface="Open Sans Light" pitchFamily="34" charset="0"/>
                      </a:endParaRPr>
                    </a:p>
                  </a:txBody>
                  <a:tcPr anchor="ctr"/>
                </a:tc>
                <a:tc>
                  <a:txBody>
                    <a:bodyPr/>
                    <a:lstStyle/>
                    <a:p>
                      <a:pPr algn="ctr"/>
                      <a:r>
                        <a:rPr lang="en-GB" sz="1600" noProof="0" dirty="0" smtClean="0">
                          <a:solidFill>
                            <a:schemeClr val="bg1"/>
                          </a:solidFill>
                          <a:latin typeface="Open Sans Light" pitchFamily="34" charset="0"/>
                          <a:ea typeface="Open Sans Light" pitchFamily="34" charset="0"/>
                          <a:cs typeface="Open Sans Light" pitchFamily="34" charset="0"/>
                        </a:rPr>
                        <a:t>Specific</a:t>
                      </a:r>
                      <a:r>
                        <a:rPr lang="en-GB" sz="1600" baseline="0" noProof="0" dirty="0" smtClean="0">
                          <a:solidFill>
                            <a:schemeClr val="bg1"/>
                          </a:solidFill>
                          <a:latin typeface="Open Sans Light" pitchFamily="34" charset="0"/>
                          <a:ea typeface="Open Sans Light" pitchFamily="34" charset="0"/>
                          <a:cs typeface="Open Sans Light" pitchFamily="34" charset="0"/>
                        </a:rPr>
                        <a:t> result</a:t>
                      </a:r>
                      <a:endParaRPr lang="en-GB" sz="1600" noProof="0" dirty="0">
                        <a:solidFill>
                          <a:schemeClr val="bg1"/>
                        </a:solidFill>
                        <a:latin typeface="Open Sans Light" pitchFamily="34" charset="0"/>
                        <a:ea typeface="Open Sans Light" pitchFamily="34" charset="0"/>
                        <a:cs typeface="Open Sans Light" pitchFamily="34" charset="0"/>
                      </a:endParaRPr>
                    </a:p>
                  </a:txBody>
                  <a:tcPr anchor="ctr"/>
                </a:tc>
                <a:extLst>
                  <a:ext uri="{0D108BD9-81ED-4DB2-BD59-A6C34878D82A}">
                    <a16:rowId xmlns:a16="http://schemas.microsoft.com/office/drawing/2014/main" val="10000"/>
                  </a:ext>
                </a:extLst>
              </a:tr>
              <a:tr h="1260000">
                <a:tc>
                  <a:txBody>
                    <a:bodyPr/>
                    <a:lstStyle/>
                    <a:p>
                      <a:pPr algn="just"/>
                      <a:r>
                        <a:rPr lang="en-GB" sz="1600" noProof="0" dirty="0" smtClean="0">
                          <a:solidFill>
                            <a:schemeClr val="tx1"/>
                          </a:solidFill>
                          <a:latin typeface="Open Sans Light" pitchFamily="34" charset="0"/>
                          <a:ea typeface="Open Sans Light" pitchFamily="34" charset="0"/>
                          <a:cs typeface="Open Sans Light" pitchFamily="34" charset="0"/>
                        </a:rPr>
                        <a:t>Analysing SMEs’ innovation and internationalisation potential</a:t>
                      </a:r>
                      <a:endParaRPr lang="en-GB" sz="1600" noProof="0" dirty="0">
                        <a:solidFill>
                          <a:schemeClr val="tx1"/>
                        </a:solidFill>
                        <a:latin typeface="Open Sans Light" pitchFamily="34" charset="0"/>
                        <a:ea typeface="Open Sans Light" pitchFamily="34" charset="0"/>
                        <a:cs typeface="Open Sans Light" pitchFamily="34" charset="0"/>
                      </a:endParaRPr>
                    </a:p>
                  </a:txBody>
                  <a:tcPr/>
                </a:tc>
                <a:tc>
                  <a:txBody>
                    <a:bodyPr/>
                    <a:lstStyle/>
                    <a:p>
                      <a:pPr marL="0" lvl="1" indent="-342900" algn="just" defTabSz="914400" rtl="0" eaLnBrk="1" latinLnBrk="0" hangingPunct="1">
                        <a:buNone/>
                      </a:pPr>
                      <a:r>
                        <a:rPr lang="en-US" sz="1600" kern="1200" dirty="0" smtClean="0">
                          <a:solidFill>
                            <a:schemeClr val="dk1"/>
                          </a:solidFill>
                          <a:latin typeface="Open Sans Light" pitchFamily="34" charset="0"/>
                          <a:ea typeface="Open Sans Light" pitchFamily="34" charset="0"/>
                          <a:cs typeface="Open Sans Light" pitchFamily="34" charset="0"/>
                        </a:rPr>
                        <a:t>diagnostic tool to help SMEs assess innovation &amp;</a:t>
                      </a:r>
                    </a:p>
                    <a:p>
                      <a:pPr marL="0" lvl="1" indent="-342900" algn="just" defTabSz="914400" rtl="0" eaLnBrk="1" latinLnBrk="0" hangingPunct="1">
                        <a:buNone/>
                      </a:pPr>
                      <a:r>
                        <a:rPr lang="en-US" sz="1600" kern="1200" dirty="0" err="1" smtClean="0">
                          <a:solidFill>
                            <a:schemeClr val="dk1"/>
                          </a:solidFill>
                          <a:latin typeface="Open Sans Light" pitchFamily="34" charset="0"/>
                          <a:ea typeface="Open Sans Light" pitchFamily="34" charset="0"/>
                          <a:cs typeface="Open Sans Light" pitchFamily="34" charset="0"/>
                        </a:rPr>
                        <a:t>internationalisation</a:t>
                      </a:r>
                      <a:r>
                        <a:rPr lang="en-US" sz="1600" kern="1200" dirty="0" smtClean="0">
                          <a:solidFill>
                            <a:schemeClr val="dk1"/>
                          </a:solidFill>
                          <a:latin typeface="Open Sans Light" pitchFamily="34" charset="0"/>
                          <a:ea typeface="Open Sans Light" pitchFamily="34" charset="0"/>
                          <a:cs typeface="Open Sans Light" pitchFamily="34" charset="0"/>
                        </a:rPr>
                        <a:t> potential</a:t>
                      </a:r>
                      <a:endParaRPr lang="en-GB" sz="1600" kern="1200" noProof="0" dirty="0">
                        <a:solidFill>
                          <a:schemeClr val="dk1"/>
                        </a:solidFill>
                        <a:latin typeface="Open Sans Light" pitchFamily="34" charset="0"/>
                        <a:ea typeface="Open Sans Light" pitchFamily="34" charset="0"/>
                        <a:cs typeface="Open Sans Light" pitchFamily="34" charset="0"/>
                      </a:endParaRPr>
                    </a:p>
                  </a:txBody>
                  <a:tcPr/>
                </a:tc>
                <a:tc>
                  <a:txBody>
                    <a:bodyPr/>
                    <a:lstStyle/>
                    <a:p>
                      <a:pPr marL="0" lvl="1" indent="-342900" algn="just" defTabSz="914400" rtl="0" eaLnBrk="1" latinLnBrk="0" hangingPunct="1">
                        <a:buNone/>
                      </a:pPr>
                      <a:r>
                        <a:rPr lang="en-GB" sz="1600" kern="1200" noProof="0" dirty="0" smtClean="0">
                          <a:solidFill>
                            <a:schemeClr val="dk1"/>
                          </a:solidFill>
                          <a:latin typeface="Open Sans Light" pitchFamily="34" charset="0"/>
                          <a:ea typeface="Open Sans Light" pitchFamily="34" charset="0"/>
                          <a:cs typeface="Open Sans Light" pitchFamily="34" charset="0"/>
                        </a:rPr>
                        <a:t>SMEs’ innovation-readiness level</a:t>
                      </a:r>
                      <a:r>
                        <a:rPr lang="en-GB" sz="1600" kern="1200" baseline="0" noProof="0" dirty="0" smtClean="0">
                          <a:solidFill>
                            <a:schemeClr val="dk1"/>
                          </a:solidFill>
                          <a:latin typeface="Open Sans Light" pitchFamily="34" charset="0"/>
                          <a:ea typeface="Open Sans Light" pitchFamily="34" charset="0"/>
                          <a:cs typeface="Open Sans Light" pitchFamily="34" charset="0"/>
                        </a:rPr>
                        <a:t> increased by 20% compared to the baseline survey carried out in 2015</a:t>
                      </a:r>
                      <a:endParaRPr lang="en-GB" sz="1600" kern="1200" noProof="0" dirty="0">
                        <a:solidFill>
                          <a:schemeClr val="dk1"/>
                        </a:solidFill>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1"/>
                  </a:ext>
                </a:extLst>
              </a:tr>
              <a:tr h="126000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dirty="0" smtClean="0">
                          <a:latin typeface="Open Sans Light" pitchFamily="34" charset="0"/>
                          <a:ea typeface="Open Sans Light" pitchFamily="34" charset="0"/>
                          <a:cs typeface="Open Sans Light" pitchFamily="34" charset="0"/>
                        </a:rPr>
                        <a:t>Creation of</a:t>
                      </a:r>
                      <a:r>
                        <a:rPr lang="en-US" sz="1600" baseline="0" dirty="0" smtClean="0">
                          <a:latin typeface="Open Sans Light" pitchFamily="34" charset="0"/>
                          <a:ea typeface="Open Sans Light" pitchFamily="34" charset="0"/>
                          <a:cs typeface="Open Sans Light" pitchFamily="34" charset="0"/>
                        </a:rPr>
                        <a:t> a </a:t>
                      </a:r>
                      <a:r>
                        <a:rPr lang="en-US" sz="1600" dirty="0" smtClean="0">
                          <a:latin typeface="Open Sans Light" pitchFamily="34" charset="0"/>
                          <a:ea typeface="Open Sans Light" pitchFamily="34" charset="0"/>
                          <a:cs typeface="Open Sans Light" pitchFamily="34" charset="0"/>
                        </a:rPr>
                        <a:t>charter and shared principles for key stakeholders to sign up to Ecosystem approach</a:t>
                      </a:r>
                      <a:endParaRPr lang="en-GB" sz="1600" noProof="0" dirty="0" smtClean="0">
                        <a:solidFill>
                          <a:schemeClr val="tx1"/>
                        </a:solidFill>
                        <a:latin typeface="Open Sans Light" pitchFamily="34" charset="0"/>
                        <a:ea typeface="Open Sans Light" pitchFamily="34" charset="0"/>
                        <a:cs typeface="Open Sans Light" pitchFamily="34" charset="0"/>
                      </a:endParaRPr>
                    </a:p>
                  </a:txBody>
                  <a:tcPr/>
                </a:tc>
                <a:tc>
                  <a:txBody>
                    <a:bodyPr/>
                    <a:lstStyle/>
                    <a:p>
                      <a:pPr algn="just"/>
                      <a:r>
                        <a:rPr lang="en-US" sz="1600" dirty="0" smtClean="0">
                          <a:latin typeface="Open Sans Light" pitchFamily="34" charset="0"/>
                          <a:ea typeface="Open Sans Light" pitchFamily="34" charset="0"/>
                          <a:cs typeface="Open Sans Light" pitchFamily="34" charset="0"/>
                        </a:rPr>
                        <a:t>charter and shared principles for key stakeholders to sign up to Ecosystem approach</a:t>
                      </a:r>
                      <a:endParaRPr lang="en-GB" sz="1600" noProof="0" dirty="0">
                        <a:solidFill>
                          <a:schemeClr val="tx1"/>
                        </a:solidFill>
                        <a:latin typeface="Open Sans Light" pitchFamily="34" charset="0"/>
                        <a:ea typeface="Open Sans Light" pitchFamily="34" charset="0"/>
                        <a:cs typeface="Open Sans Light" pitchFamily="34" charset="0"/>
                      </a:endParaRPr>
                    </a:p>
                  </a:txBody>
                  <a:tcPr/>
                </a:tc>
                <a:tc>
                  <a:txBody>
                    <a:bodyPr/>
                    <a:lstStyle/>
                    <a:p>
                      <a:pPr algn="just"/>
                      <a:r>
                        <a:rPr lang="en-GB" sz="1600" noProof="0" dirty="0" smtClean="0">
                          <a:solidFill>
                            <a:schemeClr val="tx1"/>
                          </a:solidFill>
                          <a:latin typeface="Open Sans Light" pitchFamily="34" charset="0"/>
                          <a:ea typeface="Open Sans Light" pitchFamily="34" charset="0"/>
                          <a:cs typeface="Open Sans Light" pitchFamily="34" charset="0"/>
                        </a:rPr>
                        <a:t>Increased awareness among stakeholders</a:t>
                      </a:r>
                      <a:endParaRPr lang="en-GB" sz="1600" noProof="0" dirty="0">
                        <a:solidFill>
                          <a:schemeClr val="tx1"/>
                        </a:solidFill>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2"/>
                  </a:ext>
                </a:extLst>
              </a:tr>
            </a:tbl>
          </a:graphicData>
        </a:graphic>
      </p:graphicFrame>
      <p:pic>
        <p:nvPicPr>
          <p:cNvPr id="7" name="Image 6" descr="emotion-clip-art-1206573862448734250Arnoud999_Right_or_wrong_3.svg.med.png"/>
          <p:cNvPicPr>
            <a:picLocks noChangeAspect="1"/>
          </p:cNvPicPr>
          <p:nvPr/>
        </p:nvPicPr>
        <p:blipFill>
          <a:blip r:embed="rId3" cstate="print"/>
          <a:srcRect/>
          <a:stretch>
            <a:fillRect/>
          </a:stretch>
        </p:blipFill>
        <p:spPr bwMode="auto">
          <a:xfrm>
            <a:off x="8686800" y="3361135"/>
            <a:ext cx="432000" cy="432000"/>
          </a:xfrm>
          <a:prstGeom prst="rect">
            <a:avLst/>
          </a:prstGeom>
          <a:noFill/>
          <a:ln w="9525">
            <a:noFill/>
            <a:miter lim="800000"/>
            <a:headEnd/>
            <a:tailEnd/>
          </a:ln>
        </p:spPr>
      </p:pic>
      <p:pic>
        <p:nvPicPr>
          <p:cNvPr id="8" name="Image 7" descr="green-smiley-face-clip-art-emotions-happy-green-face-md.png"/>
          <p:cNvPicPr>
            <a:picLocks noChangeAspect="1"/>
          </p:cNvPicPr>
          <p:nvPr/>
        </p:nvPicPr>
        <p:blipFill>
          <a:blip r:embed="rId4" cstate="print"/>
          <a:srcRect/>
          <a:stretch>
            <a:fillRect/>
          </a:stretch>
        </p:blipFill>
        <p:spPr bwMode="auto">
          <a:xfrm>
            <a:off x="8686800" y="1995686"/>
            <a:ext cx="431800" cy="433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par>
                                <p:cTn id="8" presetID="5"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982913"/>
            <a:ext cx="9143999" cy="216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40962" name="Titre 1"/>
          <p:cNvSpPr>
            <a:spLocks noGrp="1"/>
          </p:cNvSpPr>
          <p:nvPr>
            <p:ph type="title"/>
          </p:nvPr>
        </p:nvSpPr>
        <p:spPr/>
        <p:txBody>
          <a:bodyPr>
            <a:normAutofit/>
          </a:bodyPr>
          <a:lstStyle/>
          <a:p>
            <a:r>
              <a:rPr lang="fr-FR" dirty="0" err="1" smtClean="0">
                <a:latin typeface="Open Sans Light" pitchFamily="34" charset="0"/>
              </a:rPr>
              <a:t>Partnership</a:t>
            </a:r>
            <a:r>
              <a:rPr lang="fr-FR" dirty="0" smtClean="0">
                <a:latin typeface="Open Sans Light" pitchFamily="34" charset="0"/>
              </a:rPr>
              <a:t>	</a:t>
            </a:r>
          </a:p>
        </p:txBody>
      </p:sp>
      <p:graphicFrame>
        <p:nvGraphicFramePr>
          <p:cNvPr id="7" name="Espace réservé du contenu 5"/>
          <p:cNvGraphicFramePr>
            <a:graphicFrameLocks/>
          </p:cNvGraphicFramePr>
          <p:nvPr>
            <p:extLst>
              <p:ext uri="{D42A27DB-BD31-4B8C-83A1-F6EECF244321}">
                <p14:modId xmlns:p14="http://schemas.microsoft.com/office/powerpoint/2010/main" val="2897521455"/>
              </p:ext>
            </p:extLst>
          </p:nvPr>
        </p:nvGraphicFramePr>
        <p:xfrm>
          <a:off x="522000" y="1080000"/>
          <a:ext cx="8100000" cy="3636000"/>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tblGrid>
              <a:tr h="576000">
                <a:tc>
                  <a:txBody>
                    <a:bodyPr/>
                    <a:lstStyle/>
                    <a:p>
                      <a:pPr algn="ctr"/>
                      <a:r>
                        <a:rPr lang="fr-FR" sz="1600" dirty="0" smtClean="0">
                          <a:latin typeface="Open Sans Light" pitchFamily="34" charset="0"/>
                          <a:ea typeface="Open Sans Light" pitchFamily="34" charset="0"/>
                          <a:cs typeface="Open Sans Light" pitchFamily="34" charset="0"/>
                        </a:rPr>
                        <a:t>Partner</a:t>
                      </a:r>
                      <a:endParaRPr lang="fr-FR" sz="1600" dirty="0">
                        <a:latin typeface="Open Sans Light" pitchFamily="34" charset="0"/>
                        <a:ea typeface="Open Sans Light" pitchFamily="34" charset="0"/>
                        <a:cs typeface="Open Sans Light" pitchFamily="34" charset="0"/>
                      </a:endParaRPr>
                    </a:p>
                  </a:txBody>
                  <a:tcPr anchor="ctr"/>
                </a:tc>
                <a:tc>
                  <a:txBody>
                    <a:bodyPr/>
                    <a:lstStyle/>
                    <a:p>
                      <a:pPr algn="ctr"/>
                      <a:r>
                        <a:rPr lang="fr-FR" sz="1600" dirty="0" smtClean="0">
                          <a:latin typeface="Open Sans Light" pitchFamily="34" charset="0"/>
                          <a:ea typeface="Open Sans Light" pitchFamily="34" charset="0"/>
                          <a:cs typeface="Open Sans Light" pitchFamily="34" charset="0"/>
                        </a:rPr>
                        <a:t>MS</a:t>
                      </a:r>
                      <a:endParaRPr lang="fr-FR" sz="1600" dirty="0">
                        <a:latin typeface="Open Sans Light" pitchFamily="34" charset="0"/>
                        <a:ea typeface="Open Sans Light" pitchFamily="34" charset="0"/>
                        <a:cs typeface="Open Sans Light" pitchFamily="34" charset="0"/>
                      </a:endParaRPr>
                    </a:p>
                  </a:txBody>
                  <a:tcPr anchor="ctr"/>
                </a:tc>
                <a:tc>
                  <a:txBody>
                    <a:bodyPr/>
                    <a:lstStyle/>
                    <a:p>
                      <a:pPr algn="ctr"/>
                      <a:r>
                        <a:rPr lang="fr-FR" sz="1600" dirty="0" err="1" smtClean="0">
                          <a:latin typeface="Open Sans Light" pitchFamily="34" charset="0"/>
                          <a:ea typeface="Open Sans Light" pitchFamily="34" charset="0"/>
                          <a:cs typeface="Open Sans Light" pitchFamily="34" charset="0"/>
                        </a:rPr>
                        <a:t>Typology</a:t>
                      </a:r>
                      <a:endParaRPr lang="fr-FR" sz="1600" dirty="0">
                        <a:latin typeface="Open Sans Light" pitchFamily="34" charset="0"/>
                        <a:ea typeface="Open Sans Light" pitchFamily="34" charset="0"/>
                        <a:cs typeface="Open Sans Light" pitchFamily="34" charset="0"/>
                      </a:endParaRPr>
                    </a:p>
                  </a:txBody>
                  <a:tcPr anchor="ctr"/>
                </a:tc>
                <a:extLst>
                  <a:ext uri="{0D108BD9-81ED-4DB2-BD59-A6C34878D82A}">
                    <a16:rowId xmlns:a16="http://schemas.microsoft.com/office/drawing/2014/main" val="10000"/>
                  </a:ext>
                </a:extLst>
              </a:tr>
              <a:tr h="612000">
                <a:tc>
                  <a:txBody>
                    <a:bodyPr/>
                    <a:lstStyle/>
                    <a:p>
                      <a:r>
                        <a:rPr lang="fr-FR" sz="1600" dirty="0" err="1" smtClean="0">
                          <a:latin typeface="Open Sans Light" pitchFamily="34" charset="0"/>
                          <a:ea typeface="Open Sans Light" pitchFamily="34" charset="0"/>
                          <a:cs typeface="Open Sans Light" pitchFamily="34" charset="0"/>
                        </a:rPr>
                        <a:t>Technical</a:t>
                      </a:r>
                      <a:r>
                        <a:rPr lang="fr-FR" sz="1600" dirty="0" smtClean="0">
                          <a:latin typeface="Open Sans Light" pitchFamily="34" charset="0"/>
                          <a:ea typeface="Open Sans Light" pitchFamily="34" charset="0"/>
                          <a:cs typeface="Open Sans Light" pitchFamily="34" charset="0"/>
                        </a:rPr>
                        <a:t> </a:t>
                      </a:r>
                      <a:r>
                        <a:rPr lang="fr-FR" sz="1600" dirty="0" err="1" smtClean="0">
                          <a:latin typeface="Open Sans Light" pitchFamily="34" charset="0"/>
                          <a:ea typeface="Open Sans Light" pitchFamily="34" charset="0"/>
                          <a:cs typeface="Open Sans Light" pitchFamily="34" charset="0"/>
                        </a:rPr>
                        <a:t>University</a:t>
                      </a:r>
                      <a:r>
                        <a:rPr lang="fr-FR" sz="1600" baseline="0" dirty="0" smtClean="0">
                          <a:latin typeface="Open Sans Light" pitchFamily="34" charset="0"/>
                          <a:ea typeface="Open Sans Light" pitchFamily="34" charset="0"/>
                          <a:cs typeface="Open Sans Light" pitchFamily="34" charset="0"/>
                        </a:rPr>
                        <a:t> of Delft</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NL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err="1" smtClean="0">
                          <a:latin typeface="Open Sans Light" pitchFamily="34" charset="0"/>
                          <a:ea typeface="Open Sans Light" pitchFamily="34" charset="0"/>
                          <a:cs typeface="Open Sans Light" pitchFamily="34" charset="0"/>
                        </a:rPr>
                        <a:t>Higher</a:t>
                      </a:r>
                      <a:r>
                        <a:rPr lang="fr-FR" sz="1600" dirty="0" smtClean="0">
                          <a:latin typeface="Open Sans Light" pitchFamily="34" charset="0"/>
                          <a:ea typeface="Open Sans Light" pitchFamily="34" charset="0"/>
                          <a:cs typeface="Open Sans Light" pitchFamily="34" charset="0"/>
                        </a:rPr>
                        <a:t> </a:t>
                      </a:r>
                      <a:r>
                        <a:rPr lang="fr-FR" sz="1600" dirty="0" err="1" smtClean="0">
                          <a:latin typeface="Open Sans Light" pitchFamily="34" charset="0"/>
                          <a:ea typeface="Open Sans Light" pitchFamily="34" charset="0"/>
                          <a:cs typeface="Open Sans Light" pitchFamily="34" charset="0"/>
                        </a:rPr>
                        <a:t>education</a:t>
                      </a:r>
                      <a:r>
                        <a:rPr lang="fr-FR" sz="1600" baseline="0" dirty="0" smtClean="0">
                          <a:latin typeface="Open Sans Light" pitchFamily="34" charset="0"/>
                          <a:ea typeface="Open Sans Light" pitchFamily="34" charset="0"/>
                          <a:cs typeface="Open Sans Light" pitchFamily="34" charset="0"/>
                        </a:rPr>
                        <a:t> and </a:t>
                      </a:r>
                      <a:r>
                        <a:rPr lang="fr-FR" sz="1600" baseline="0" dirty="0" err="1" smtClean="0">
                          <a:latin typeface="Open Sans Light" pitchFamily="34" charset="0"/>
                          <a:ea typeface="Open Sans Light" pitchFamily="34" charset="0"/>
                          <a:cs typeface="Open Sans Light" pitchFamily="34" charset="0"/>
                        </a:rPr>
                        <a:t>research</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1"/>
                  </a:ext>
                </a:extLst>
              </a:tr>
              <a:tr h="612000">
                <a:tc>
                  <a:txBody>
                    <a:bodyPr/>
                    <a:lstStyle/>
                    <a:p>
                      <a:r>
                        <a:rPr lang="fr-FR" sz="1600" dirty="0" err="1" smtClean="0">
                          <a:latin typeface="Open Sans Light" pitchFamily="34" charset="0"/>
                          <a:ea typeface="Open Sans Light" pitchFamily="34" charset="0"/>
                          <a:cs typeface="Open Sans Light" pitchFamily="34" charset="0"/>
                        </a:rPr>
                        <a:t>ImaBiotech</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FR</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SME</a:t>
                      </a:r>
                      <a:endParaRPr lang="fr-FR" sz="1600" baseline="0" dirty="0" smtClean="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2"/>
                  </a:ext>
                </a:extLst>
              </a:tr>
              <a:tr h="612000">
                <a:tc>
                  <a:txBody>
                    <a:bodyPr/>
                    <a:lstStyle/>
                    <a:p>
                      <a:r>
                        <a:rPr lang="fr-FR" sz="1600" dirty="0" smtClean="0">
                          <a:latin typeface="Open Sans Light" pitchFamily="34" charset="0"/>
                          <a:ea typeface="Open Sans Light" pitchFamily="34" charset="0"/>
                          <a:cs typeface="Open Sans Light" pitchFamily="34" charset="0"/>
                        </a:rPr>
                        <a:t>VOKA </a:t>
                      </a:r>
                      <a:r>
                        <a:rPr lang="fr-FR" sz="1600" dirty="0" err="1" smtClean="0">
                          <a:latin typeface="Open Sans Light" pitchFamily="34" charset="0"/>
                          <a:ea typeface="Open Sans Light" pitchFamily="34" charset="0"/>
                          <a:cs typeface="Open Sans Light" pitchFamily="34" charset="0"/>
                        </a:rPr>
                        <a:t>Chamber</a:t>
                      </a:r>
                      <a:r>
                        <a:rPr lang="fr-FR" sz="1600" dirty="0" smtClean="0">
                          <a:latin typeface="Open Sans Light" pitchFamily="34" charset="0"/>
                          <a:ea typeface="Open Sans Light" pitchFamily="34" charset="0"/>
                          <a:cs typeface="Open Sans Light" pitchFamily="34" charset="0"/>
                        </a:rPr>
                        <a:t> of Commerce</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BE/FL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Business support organisation</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3"/>
                  </a:ext>
                </a:extLst>
              </a:tr>
              <a:tr h="612000">
                <a:tc>
                  <a:txBody>
                    <a:bodyPr/>
                    <a:lstStyle/>
                    <a:p>
                      <a:r>
                        <a:rPr lang="fr-FR" sz="1600" dirty="0" smtClean="0">
                          <a:latin typeface="Open Sans Light" pitchFamily="34" charset="0"/>
                          <a:ea typeface="Open Sans Light" pitchFamily="34" charset="0"/>
                          <a:cs typeface="Open Sans Light" pitchFamily="34" charset="0"/>
                        </a:rPr>
                        <a:t>Norfolk </a:t>
                      </a:r>
                      <a:r>
                        <a:rPr lang="fr-FR" sz="1600" dirty="0" err="1" smtClean="0">
                          <a:latin typeface="Open Sans Light" pitchFamily="34" charset="0"/>
                          <a:ea typeface="Open Sans Light" pitchFamily="34" charset="0"/>
                          <a:cs typeface="Open Sans Light" pitchFamily="34" charset="0"/>
                        </a:rPr>
                        <a:t>County</a:t>
                      </a:r>
                      <a:r>
                        <a:rPr lang="fr-FR" sz="1600" dirty="0" smtClean="0">
                          <a:latin typeface="Open Sans Light" pitchFamily="34" charset="0"/>
                          <a:ea typeface="Open Sans Light" pitchFamily="34" charset="0"/>
                          <a:cs typeface="Open Sans Light" pitchFamily="34" charset="0"/>
                        </a:rPr>
                        <a:t> Council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UK</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err="1" smtClean="0">
                          <a:latin typeface="Open Sans Light" pitchFamily="34" charset="0"/>
                          <a:ea typeface="Open Sans Light" pitchFamily="34" charset="0"/>
                          <a:cs typeface="Open Sans Light" pitchFamily="34" charset="0"/>
                        </a:rPr>
                        <a:t>Regional</a:t>
                      </a:r>
                      <a:r>
                        <a:rPr lang="fr-FR" sz="1600" dirty="0" smtClean="0">
                          <a:latin typeface="Open Sans Light" pitchFamily="34" charset="0"/>
                          <a:ea typeface="Open Sans Light" pitchFamily="34" charset="0"/>
                          <a:cs typeface="Open Sans Light" pitchFamily="34" charset="0"/>
                        </a:rPr>
                        <a:t> public </a:t>
                      </a:r>
                      <a:r>
                        <a:rPr lang="fr-FR" sz="1600" dirty="0" err="1" smtClean="0">
                          <a:latin typeface="Open Sans Light" pitchFamily="34" charset="0"/>
                          <a:ea typeface="Open Sans Light" pitchFamily="34" charset="0"/>
                          <a:cs typeface="Open Sans Light" pitchFamily="34" charset="0"/>
                        </a:rPr>
                        <a:t>authority</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4"/>
                  </a:ext>
                </a:extLst>
              </a:tr>
              <a:tr h="612000">
                <a:tc>
                  <a:txBody>
                    <a:bodyPr/>
                    <a:lstStyle/>
                    <a:p>
                      <a:r>
                        <a:rPr lang="fr-FR" sz="1600" dirty="0" smtClean="0">
                          <a:latin typeface="Open Sans Light" pitchFamily="34" charset="0"/>
                          <a:ea typeface="Open Sans Light" pitchFamily="34" charset="0"/>
                          <a:cs typeface="Open Sans Light" pitchFamily="34" charset="0"/>
                        </a:rPr>
                        <a:t>Test-</a:t>
                      </a:r>
                      <a:r>
                        <a:rPr lang="fr-FR" sz="1600" dirty="0" err="1" smtClean="0">
                          <a:latin typeface="Open Sans Light" pitchFamily="34" charset="0"/>
                          <a:ea typeface="Open Sans Light" pitchFamily="34" charset="0"/>
                          <a:cs typeface="Open Sans Light" pitchFamily="34" charset="0"/>
                        </a:rPr>
                        <a:t>Aankoop</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BE/FL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err="1" smtClean="0">
                          <a:latin typeface="Open Sans Light" pitchFamily="34" charset="0"/>
                          <a:ea typeface="Open Sans Light" pitchFamily="34" charset="0"/>
                          <a:cs typeface="Open Sans Light" pitchFamily="34" charset="0"/>
                        </a:rPr>
                        <a:t>Interest</a:t>
                      </a:r>
                      <a:r>
                        <a:rPr lang="fr-FR" sz="1600" dirty="0" smtClean="0">
                          <a:latin typeface="Open Sans Light" pitchFamily="34" charset="0"/>
                          <a:ea typeface="Open Sans Light" pitchFamily="34" charset="0"/>
                          <a:cs typeface="Open Sans Light" pitchFamily="34" charset="0"/>
                        </a:rPr>
                        <a:t> groups</a:t>
                      </a:r>
                      <a:r>
                        <a:rPr lang="fr-FR" sz="1600" baseline="0" dirty="0" smtClean="0">
                          <a:latin typeface="Open Sans Light" pitchFamily="34" charset="0"/>
                          <a:ea typeface="Open Sans Light" pitchFamily="34" charset="0"/>
                          <a:cs typeface="Open Sans Light" pitchFamily="34" charset="0"/>
                        </a:rPr>
                        <a:t> </a:t>
                      </a:r>
                      <a:r>
                        <a:rPr lang="fr-FR" sz="1600" baseline="0" dirty="0" err="1" smtClean="0">
                          <a:latin typeface="Open Sans Light" pitchFamily="34" charset="0"/>
                          <a:ea typeface="Open Sans Light" pitchFamily="34" charset="0"/>
                          <a:cs typeface="Open Sans Light" pitchFamily="34" charset="0"/>
                        </a:rPr>
                        <a:t>including</a:t>
                      </a:r>
                      <a:r>
                        <a:rPr lang="fr-FR" sz="1600" baseline="0" dirty="0" smtClean="0">
                          <a:latin typeface="Open Sans Light" pitchFamily="34" charset="0"/>
                          <a:ea typeface="Open Sans Light" pitchFamily="34" charset="0"/>
                          <a:cs typeface="Open Sans Light" pitchFamily="34" charset="0"/>
                        </a:rPr>
                        <a:t> </a:t>
                      </a:r>
                      <a:r>
                        <a:rPr lang="fr-FR" sz="1600" baseline="0" dirty="0" err="1" smtClean="0">
                          <a:latin typeface="Open Sans Light" pitchFamily="34" charset="0"/>
                          <a:ea typeface="Open Sans Light" pitchFamily="34" charset="0"/>
                          <a:cs typeface="Open Sans Light" pitchFamily="34" charset="0"/>
                        </a:rPr>
                        <a:t>NGOs</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5"/>
                  </a:ext>
                </a:extLst>
              </a:tr>
            </a:tbl>
          </a:graphicData>
        </a:graphic>
      </p:graphicFrame>
      <p:pic>
        <p:nvPicPr>
          <p:cNvPr id="8" name="Image 7" descr="green-smiley-face-clip-art-emotions-happy-green-face-md.png"/>
          <p:cNvPicPr>
            <a:picLocks noChangeAspect="1"/>
          </p:cNvPicPr>
          <p:nvPr/>
        </p:nvPicPr>
        <p:blipFill>
          <a:blip r:embed="rId3" cstate="print"/>
          <a:srcRect/>
          <a:stretch>
            <a:fillRect/>
          </a:stretch>
        </p:blipFill>
        <p:spPr bwMode="auto">
          <a:xfrm>
            <a:off x="8686800" y="1080000"/>
            <a:ext cx="431800" cy="433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p:txBody>
          <a:bodyPr>
            <a:normAutofit/>
          </a:bodyPr>
          <a:lstStyle/>
          <a:p>
            <a:r>
              <a:rPr lang="fr-FR" dirty="0" err="1" smtClean="0">
                <a:latin typeface="Open Sans Light" pitchFamily="34" charset="0"/>
              </a:rPr>
              <a:t>Partnership</a:t>
            </a:r>
            <a:endParaRPr lang="fr-FR" dirty="0" smtClean="0">
              <a:latin typeface="Open Sans Light" pitchFamily="34" charset="0"/>
            </a:endParaRPr>
          </a:p>
        </p:txBody>
      </p:sp>
      <p:graphicFrame>
        <p:nvGraphicFramePr>
          <p:cNvPr id="7" name="Espace réservé du contenu 5"/>
          <p:cNvGraphicFramePr>
            <a:graphicFrameLocks/>
          </p:cNvGraphicFramePr>
          <p:nvPr>
            <p:extLst>
              <p:ext uri="{D42A27DB-BD31-4B8C-83A1-F6EECF244321}">
                <p14:modId xmlns:p14="http://schemas.microsoft.com/office/powerpoint/2010/main" val="2262310807"/>
              </p:ext>
            </p:extLst>
          </p:nvPr>
        </p:nvGraphicFramePr>
        <p:xfrm>
          <a:off x="522000" y="1080000"/>
          <a:ext cx="8100000" cy="3024000"/>
        </p:xfrm>
        <a:graphic>
          <a:graphicData uri="http://schemas.openxmlformats.org/drawingml/2006/table">
            <a:tbl>
              <a:tblPr firstRow="1" bandRow="1">
                <a:tableStyleId>{5C22544A-7EE6-4342-B048-85BDC9FD1C3A}</a:tableStyleId>
              </a:tblPr>
              <a:tblGrid>
                <a:gridCol w="2700000">
                  <a:extLst>
                    <a:ext uri="{9D8B030D-6E8A-4147-A177-3AD203B41FA5}">
                      <a16:colId xmlns:a16="http://schemas.microsoft.com/office/drawing/2014/main" val="20000"/>
                    </a:ext>
                  </a:extLst>
                </a:gridCol>
                <a:gridCol w="270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2"/>
                    </a:ext>
                  </a:extLst>
                </a:gridCol>
              </a:tblGrid>
              <a:tr h="576000">
                <a:tc>
                  <a:txBody>
                    <a:bodyPr/>
                    <a:lstStyle/>
                    <a:p>
                      <a:pPr algn="ctr"/>
                      <a:r>
                        <a:rPr lang="fr-FR" sz="1600" dirty="0" smtClean="0">
                          <a:latin typeface="Open Sans Light" pitchFamily="34" charset="0"/>
                          <a:ea typeface="Open Sans Light" pitchFamily="34" charset="0"/>
                          <a:cs typeface="Open Sans Light" pitchFamily="34" charset="0"/>
                        </a:rPr>
                        <a:t>Partner</a:t>
                      </a:r>
                      <a:endParaRPr lang="fr-FR" sz="1600" dirty="0">
                        <a:latin typeface="Open Sans Light" pitchFamily="34" charset="0"/>
                        <a:ea typeface="Open Sans Light" pitchFamily="34" charset="0"/>
                        <a:cs typeface="Open Sans Light" pitchFamily="34" charset="0"/>
                      </a:endParaRPr>
                    </a:p>
                  </a:txBody>
                  <a:tcPr anchor="ctr"/>
                </a:tc>
                <a:tc>
                  <a:txBody>
                    <a:bodyPr/>
                    <a:lstStyle/>
                    <a:p>
                      <a:pPr algn="ctr"/>
                      <a:r>
                        <a:rPr lang="fr-FR" sz="1600" dirty="0" smtClean="0">
                          <a:latin typeface="Open Sans Light" pitchFamily="34" charset="0"/>
                          <a:ea typeface="Open Sans Light" pitchFamily="34" charset="0"/>
                          <a:cs typeface="Open Sans Light" pitchFamily="34" charset="0"/>
                        </a:rPr>
                        <a:t>MS</a:t>
                      </a:r>
                      <a:endParaRPr lang="fr-FR" sz="1600" dirty="0">
                        <a:latin typeface="Open Sans Light" pitchFamily="34" charset="0"/>
                        <a:ea typeface="Open Sans Light" pitchFamily="34" charset="0"/>
                        <a:cs typeface="Open Sans Light" pitchFamily="34" charset="0"/>
                      </a:endParaRPr>
                    </a:p>
                  </a:txBody>
                  <a:tcPr anchor="ctr"/>
                </a:tc>
                <a:tc>
                  <a:txBody>
                    <a:bodyPr/>
                    <a:lstStyle/>
                    <a:p>
                      <a:pPr algn="ctr"/>
                      <a:r>
                        <a:rPr lang="fr-FR" sz="1600" dirty="0" err="1" smtClean="0">
                          <a:latin typeface="Open Sans Light" pitchFamily="34" charset="0"/>
                          <a:ea typeface="Open Sans Light" pitchFamily="34" charset="0"/>
                          <a:cs typeface="Open Sans Light" pitchFamily="34" charset="0"/>
                        </a:rPr>
                        <a:t>Typology</a:t>
                      </a:r>
                      <a:endParaRPr lang="fr-FR" sz="1600" dirty="0">
                        <a:latin typeface="Open Sans Light" pitchFamily="34" charset="0"/>
                        <a:ea typeface="Open Sans Light" pitchFamily="34" charset="0"/>
                        <a:cs typeface="Open Sans Light" pitchFamily="34" charset="0"/>
                      </a:endParaRPr>
                    </a:p>
                  </a:txBody>
                  <a:tcPr anchor="ctr"/>
                </a:tc>
                <a:extLst>
                  <a:ext uri="{0D108BD9-81ED-4DB2-BD59-A6C34878D82A}">
                    <a16:rowId xmlns:a16="http://schemas.microsoft.com/office/drawing/2014/main" val="10000"/>
                  </a:ext>
                </a:extLst>
              </a:tr>
              <a:tr h="612000">
                <a:tc>
                  <a:txBody>
                    <a:bodyPr/>
                    <a:lstStyle/>
                    <a:p>
                      <a:r>
                        <a:rPr lang="fr-FR" sz="1600" dirty="0" err="1" smtClean="0">
                          <a:latin typeface="Open Sans Light" pitchFamily="34" charset="0"/>
                          <a:ea typeface="Open Sans Light" pitchFamily="34" charset="0"/>
                          <a:cs typeface="Open Sans Light" pitchFamily="34" charset="0"/>
                        </a:rPr>
                        <a:t>University</a:t>
                      </a:r>
                      <a:r>
                        <a:rPr lang="fr-FR" sz="1600" baseline="0" dirty="0" smtClean="0">
                          <a:latin typeface="Open Sans Light" pitchFamily="34" charset="0"/>
                          <a:ea typeface="Open Sans Light" pitchFamily="34" charset="0"/>
                          <a:cs typeface="Open Sans Light" pitchFamily="34" charset="0"/>
                        </a:rPr>
                        <a:t> of </a:t>
                      </a:r>
                      <a:r>
                        <a:rPr lang="fr-FR" sz="1600" baseline="0" dirty="0" err="1" smtClean="0">
                          <a:latin typeface="Open Sans Light" pitchFamily="34" charset="0"/>
                          <a:ea typeface="Open Sans Light" pitchFamily="34" charset="0"/>
                          <a:cs typeface="Open Sans Light" pitchFamily="34" charset="0"/>
                        </a:rPr>
                        <a:t>Antwerp</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BE/FL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err="1" smtClean="0">
                          <a:latin typeface="Open Sans Light" pitchFamily="34" charset="0"/>
                          <a:ea typeface="Open Sans Light" pitchFamily="34" charset="0"/>
                          <a:cs typeface="Open Sans Light" pitchFamily="34" charset="0"/>
                        </a:rPr>
                        <a:t>Higher</a:t>
                      </a:r>
                      <a:r>
                        <a:rPr lang="fr-FR" sz="1600" dirty="0" smtClean="0">
                          <a:latin typeface="Open Sans Light" pitchFamily="34" charset="0"/>
                          <a:ea typeface="Open Sans Light" pitchFamily="34" charset="0"/>
                          <a:cs typeface="Open Sans Light" pitchFamily="34" charset="0"/>
                        </a:rPr>
                        <a:t> </a:t>
                      </a:r>
                      <a:r>
                        <a:rPr lang="fr-FR" sz="1600" dirty="0" err="1" smtClean="0">
                          <a:latin typeface="Open Sans Light" pitchFamily="34" charset="0"/>
                          <a:ea typeface="Open Sans Light" pitchFamily="34" charset="0"/>
                          <a:cs typeface="Open Sans Light" pitchFamily="34" charset="0"/>
                        </a:rPr>
                        <a:t>education</a:t>
                      </a:r>
                      <a:r>
                        <a:rPr lang="fr-FR" sz="1600" baseline="0" dirty="0" smtClean="0">
                          <a:latin typeface="Open Sans Light" pitchFamily="34" charset="0"/>
                          <a:ea typeface="Open Sans Light" pitchFamily="34" charset="0"/>
                          <a:cs typeface="Open Sans Light" pitchFamily="34" charset="0"/>
                        </a:rPr>
                        <a:t> and </a:t>
                      </a:r>
                      <a:r>
                        <a:rPr lang="fr-FR" sz="1600" baseline="0" dirty="0" err="1" smtClean="0">
                          <a:latin typeface="Open Sans Light" pitchFamily="34" charset="0"/>
                          <a:ea typeface="Open Sans Light" pitchFamily="34" charset="0"/>
                          <a:cs typeface="Open Sans Light" pitchFamily="34" charset="0"/>
                        </a:rPr>
                        <a:t>research</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1"/>
                  </a:ext>
                </a:extLst>
              </a:tr>
              <a:tr h="612000">
                <a:tc>
                  <a:txBody>
                    <a:bodyPr/>
                    <a:lstStyle/>
                    <a:p>
                      <a:r>
                        <a:rPr lang="fr-FR" sz="1600" dirty="0" smtClean="0">
                          <a:latin typeface="Open Sans Light" pitchFamily="34" charset="0"/>
                          <a:ea typeface="Open Sans Light" pitchFamily="34" charset="0"/>
                          <a:cs typeface="Open Sans Light" pitchFamily="34" charset="0"/>
                        </a:rPr>
                        <a:t>Université des sciences et </a:t>
                      </a:r>
                      <a:r>
                        <a:rPr lang="fr-FR" sz="1600" dirty="0" err="1" smtClean="0">
                          <a:latin typeface="Open Sans Light" pitchFamily="34" charset="0"/>
                          <a:ea typeface="Open Sans Light" pitchFamily="34" charset="0"/>
                          <a:cs typeface="Open Sans Light" pitchFamily="34" charset="0"/>
                        </a:rPr>
                        <a:t>technology</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FR</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smtClean="0">
                          <a:latin typeface="Open Sans Light" pitchFamily="34" charset="0"/>
                          <a:ea typeface="Open Sans Light" pitchFamily="34" charset="0"/>
                          <a:cs typeface="Open Sans Light" pitchFamily="34" charset="0"/>
                        </a:rPr>
                        <a:t>Higher education</a:t>
                      </a:r>
                      <a:r>
                        <a:rPr lang="fr-FR" sz="1600" baseline="0" smtClean="0">
                          <a:latin typeface="Open Sans Light" pitchFamily="34" charset="0"/>
                          <a:ea typeface="Open Sans Light" pitchFamily="34" charset="0"/>
                          <a:cs typeface="Open Sans Light" pitchFamily="34" charset="0"/>
                        </a:rPr>
                        <a:t> and research</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2"/>
                  </a:ext>
                </a:extLst>
              </a:tr>
              <a:tr h="612000">
                <a:tc>
                  <a:txBody>
                    <a:bodyPr/>
                    <a:lstStyle/>
                    <a:p>
                      <a:r>
                        <a:rPr lang="fr-FR" sz="1600" dirty="0" err="1" smtClean="0">
                          <a:latin typeface="Open Sans Light" pitchFamily="34" charset="0"/>
                          <a:ea typeface="Open Sans Light" pitchFamily="34" charset="0"/>
                          <a:cs typeface="Open Sans Light" pitchFamily="34" charset="0"/>
                        </a:rPr>
                        <a:t>University</a:t>
                      </a:r>
                      <a:r>
                        <a:rPr lang="fr-FR" sz="1600" dirty="0" smtClean="0">
                          <a:latin typeface="Open Sans Light" pitchFamily="34" charset="0"/>
                          <a:ea typeface="Open Sans Light" pitchFamily="34" charset="0"/>
                          <a:cs typeface="Open Sans Light" pitchFamily="34" charset="0"/>
                        </a:rPr>
                        <a:t> of</a:t>
                      </a:r>
                      <a:r>
                        <a:rPr lang="fr-FR" sz="1600" baseline="0" dirty="0" smtClean="0">
                          <a:latin typeface="Open Sans Light" pitchFamily="34" charset="0"/>
                          <a:ea typeface="Open Sans Light" pitchFamily="34" charset="0"/>
                          <a:cs typeface="Open Sans Light" pitchFamily="34" charset="0"/>
                        </a:rPr>
                        <a:t> </a:t>
                      </a:r>
                      <a:r>
                        <a:rPr lang="fr-FR" sz="1600" baseline="0" dirty="0" err="1" smtClean="0">
                          <a:latin typeface="Open Sans Light" pitchFamily="34" charset="0"/>
                          <a:ea typeface="Open Sans Light" pitchFamily="34" charset="0"/>
                          <a:cs typeface="Open Sans Light" pitchFamily="34" charset="0"/>
                        </a:rPr>
                        <a:t>Ghent</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BE/FL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smtClean="0">
                          <a:latin typeface="Open Sans Light" pitchFamily="34" charset="0"/>
                          <a:ea typeface="Open Sans Light" pitchFamily="34" charset="0"/>
                          <a:cs typeface="Open Sans Light" pitchFamily="34" charset="0"/>
                        </a:rPr>
                        <a:t>Higher education</a:t>
                      </a:r>
                      <a:r>
                        <a:rPr lang="fr-FR" sz="1600" baseline="0" smtClean="0">
                          <a:latin typeface="Open Sans Light" pitchFamily="34" charset="0"/>
                          <a:ea typeface="Open Sans Light" pitchFamily="34" charset="0"/>
                          <a:cs typeface="Open Sans Light" pitchFamily="34" charset="0"/>
                        </a:rPr>
                        <a:t> and research</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3"/>
                  </a:ext>
                </a:extLst>
              </a:tr>
              <a:tr h="612000">
                <a:tc>
                  <a:txBody>
                    <a:bodyPr/>
                    <a:lstStyle/>
                    <a:p>
                      <a:r>
                        <a:rPr lang="fr-FR" sz="1600" dirty="0" err="1" smtClean="0">
                          <a:latin typeface="Open Sans Light" pitchFamily="34" charset="0"/>
                          <a:ea typeface="Open Sans Light" pitchFamily="34" charset="0"/>
                          <a:cs typeface="Open Sans Light" pitchFamily="34" charset="0"/>
                        </a:rPr>
                        <a:t>University</a:t>
                      </a:r>
                      <a:r>
                        <a:rPr lang="fr-FR" sz="1600" dirty="0" smtClean="0">
                          <a:latin typeface="Open Sans Light" pitchFamily="34" charset="0"/>
                          <a:ea typeface="Open Sans Light" pitchFamily="34" charset="0"/>
                          <a:cs typeface="Open Sans Light" pitchFamily="34" charset="0"/>
                        </a:rPr>
                        <a:t> of </a:t>
                      </a:r>
                      <a:r>
                        <a:rPr lang="fr-FR" sz="1600" dirty="0" err="1" smtClean="0">
                          <a:latin typeface="Open Sans Light" pitchFamily="34" charset="0"/>
                          <a:ea typeface="Open Sans Light" pitchFamily="34" charset="0"/>
                          <a:cs typeface="Open Sans Light" pitchFamily="34" charset="0"/>
                        </a:rPr>
                        <a:t>Leuven</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smtClean="0">
                          <a:latin typeface="Open Sans Light" pitchFamily="34" charset="0"/>
                          <a:ea typeface="Open Sans Light" pitchFamily="34" charset="0"/>
                          <a:cs typeface="Open Sans Light" pitchFamily="34" charset="0"/>
                        </a:rPr>
                        <a:t>BE/FL</a:t>
                      </a:r>
                      <a:endParaRPr lang="fr-FR" sz="1600" dirty="0">
                        <a:latin typeface="Open Sans Light" pitchFamily="34" charset="0"/>
                        <a:ea typeface="Open Sans Light" pitchFamily="34" charset="0"/>
                        <a:cs typeface="Open Sans Light" pitchFamily="34" charset="0"/>
                      </a:endParaRPr>
                    </a:p>
                  </a:txBody>
                  <a:tcPr/>
                </a:tc>
                <a:tc>
                  <a:txBody>
                    <a:bodyPr/>
                    <a:lstStyle/>
                    <a:p>
                      <a:r>
                        <a:rPr lang="fr-FR" sz="1600" dirty="0" err="1" smtClean="0">
                          <a:latin typeface="Open Sans Light" pitchFamily="34" charset="0"/>
                          <a:ea typeface="Open Sans Light" pitchFamily="34" charset="0"/>
                          <a:cs typeface="Open Sans Light" pitchFamily="34" charset="0"/>
                        </a:rPr>
                        <a:t>Higher</a:t>
                      </a:r>
                      <a:r>
                        <a:rPr lang="fr-FR" sz="1600" dirty="0" smtClean="0">
                          <a:latin typeface="Open Sans Light" pitchFamily="34" charset="0"/>
                          <a:ea typeface="Open Sans Light" pitchFamily="34" charset="0"/>
                          <a:cs typeface="Open Sans Light" pitchFamily="34" charset="0"/>
                        </a:rPr>
                        <a:t> </a:t>
                      </a:r>
                      <a:r>
                        <a:rPr lang="fr-FR" sz="1600" dirty="0" err="1" smtClean="0">
                          <a:latin typeface="Open Sans Light" pitchFamily="34" charset="0"/>
                          <a:ea typeface="Open Sans Light" pitchFamily="34" charset="0"/>
                          <a:cs typeface="Open Sans Light" pitchFamily="34" charset="0"/>
                        </a:rPr>
                        <a:t>education</a:t>
                      </a:r>
                      <a:r>
                        <a:rPr lang="fr-FR" sz="1600" baseline="0" dirty="0" smtClean="0">
                          <a:latin typeface="Open Sans Light" pitchFamily="34" charset="0"/>
                          <a:ea typeface="Open Sans Light" pitchFamily="34" charset="0"/>
                          <a:cs typeface="Open Sans Light" pitchFamily="34" charset="0"/>
                        </a:rPr>
                        <a:t> and </a:t>
                      </a:r>
                      <a:r>
                        <a:rPr lang="fr-FR" sz="1600" baseline="0" dirty="0" err="1" smtClean="0">
                          <a:latin typeface="Open Sans Light" pitchFamily="34" charset="0"/>
                          <a:ea typeface="Open Sans Light" pitchFamily="34" charset="0"/>
                          <a:cs typeface="Open Sans Light" pitchFamily="34" charset="0"/>
                        </a:rPr>
                        <a:t>research</a:t>
                      </a:r>
                      <a:endParaRPr lang="fr-FR" sz="1600" dirty="0">
                        <a:latin typeface="Open Sans Light" pitchFamily="34" charset="0"/>
                        <a:ea typeface="Open Sans Light" pitchFamily="34" charset="0"/>
                        <a:cs typeface="Open Sans Light" pitchFamily="34" charset="0"/>
                      </a:endParaRPr>
                    </a:p>
                  </a:txBody>
                  <a:tcPr/>
                </a:tc>
                <a:extLst>
                  <a:ext uri="{0D108BD9-81ED-4DB2-BD59-A6C34878D82A}">
                    <a16:rowId xmlns:a16="http://schemas.microsoft.com/office/drawing/2014/main" val="10004"/>
                  </a:ext>
                </a:extLst>
              </a:tr>
            </a:tbl>
          </a:graphicData>
        </a:graphic>
      </p:graphicFrame>
      <p:pic>
        <p:nvPicPr>
          <p:cNvPr id="5" name="Image 4" descr="emotion-clip-art-1206573862448734250Arnoud999_Right_or_wrong_3.svg.med.png"/>
          <p:cNvPicPr>
            <a:picLocks noChangeAspect="1"/>
          </p:cNvPicPr>
          <p:nvPr/>
        </p:nvPicPr>
        <p:blipFill>
          <a:blip r:embed="rId3" cstate="print"/>
          <a:srcRect/>
          <a:stretch>
            <a:fillRect/>
          </a:stretch>
        </p:blipFill>
        <p:spPr bwMode="auto">
          <a:xfrm>
            <a:off x="8686800" y="1080000"/>
            <a:ext cx="432000" cy="43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re 1"/>
          <p:cNvSpPr>
            <a:spLocks noGrp="1"/>
          </p:cNvSpPr>
          <p:nvPr>
            <p:ph type="title"/>
          </p:nvPr>
        </p:nvSpPr>
        <p:spPr/>
        <p:txBody>
          <a:bodyPr>
            <a:normAutofit/>
          </a:bodyPr>
          <a:lstStyle/>
          <a:p>
            <a:r>
              <a:rPr lang="fr-FR" dirty="0" smtClean="0">
                <a:latin typeface="Open Sans Light" pitchFamily="34" charset="0"/>
              </a:rPr>
              <a:t>Quadruple </a:t>
            </a:r>
            <a:r>
              <a:rPr lang="fr-FR" dirty="0" err="1" smtClean="0">
                <a:latin typeface="Open Sans Light" pitchFamily="34" charset="0"/>
              </a:rPr>
              <a:t>helix</a:t>
            </a:r>
            <a:endParaRPr lang="fr-FR" dirty="0" smtClean="0">
              <a:latin typeface="Open Sans Light" pitchFamily="34" charset="0"/>
            </a:endParaRPr>
          </a:p>
        </p:txBody>
      </p:sp>
      <p:sp>
        <p:nvSpPr>
          <p:cNvPr id="43011" name="Espace réservé du contenu 2"/>
          <p:cNvSpPr>
            <a:spLocks noGrp="1"/>
          </p:cNvSpPr>
          <p:nvPr>
            <p:ph sz="half" idx="1"/>
          </p:nvPr>
        </p:nvSpPr>
        <p:spPr>
          <a:xfrm>
            <a:off x="457200" y="1200150"/>
            <a:ext cx="8218488" cy="3394075"/>
          </a:xfrm>
        </p:spPr>
        <p:txBody>
          <a:bodyPr/>
          <a:lstStyle/>
          <a:p>
            <a:pPr marL="342900" lvl="1" indent="-342900" algn="just">
              <a:buNone/>
            </a:pPr>
            <a:r>
              <a:rPr lang="en-US" sz="1800" dirty="0" smtClean="0">
                <a:latin typeface="Open Sans Light" pitchFamily="34" charset="0"/>
              </a:rPr>
              <a:t>The project is concrete with a result driven approach, </a:t>
            </a:r>
            <a:r>
              <a:rPr lang="en-US" sz="1800" dirty="0" err="1" smtClean="0">
                <a:latin typeface="Open Sans Light" pitchFamily="34" charset="0"/>
              </a:rPr>
              <a:t>utilising</a:t>
            </a:r>
            <a:r>
              <a:rPr lang="en-US" sz="1800" dirty="0" smtClean="0">
                <a:latin typeface="Open Sans Light" pitchFamily="34" charset="0"/>
              </a:rPr>
              <a:t> a novel quadruple helix structure (cooperation of public and private stakeholders, civil society and research entities) to stimulate innovation on Remote Sensing applications and technology in the 2Seas program area.</a:t>
            </a:r>
          </a:p>
          <a:p>
            <a:pPr marL="342900" lvl="1" indent="-342900" algn="just">
              <a:buNone/>
            </a:pPr>
            <a:endParaRPr lang="en-US" sz="1800" dirty="0" smtClean="0">
              <a:latin typeface="Open Sans Light" pitchFamily="34" charset="0"/>
            </a:endParaRPr>
          </a:p>
          <a:p>
            <a:pPr marL="342900" lvl="1" indent="-342900" algn="just">
              <a:buNone/>
            </a:pPr>
            <a:r>
              <a:rPr lang="en-US" sz="1800" dirty="0" smtClean="0">
                <a:latin typeface="Open Sans Light" pitchFamily="34" charset="0"/>
              </a:rPr>
              <a:t>In a new </a:t>
            </a:r>
            <a:r>
              <a:rPr lang="en-US" sz="1800" b="1" dirty="0" smtClean="0">
                <a:latin typeface="Open Sans Light" pitchFamily="34" charset="0"/>
              </a:rPr>
              <a:t>educational</a:t>
            </a:r>
            <a:r>
              <a:rPr lang="en-US" sz="1800" dirty="0" smtClean="0">
                <a:latin typeface="Open Sans Light" pitchFamily="34" charset="0"/>
              </a:rPr>
              <a:t> model, our </a:t>
            </a:r>
            <a:r>
              <a:rPr lang="en-US" sz="1800" dirty="0" err="1" smtClean="0">
                <a:latin typeface="Open Sans Light" pitchFamily="34" charset="0"/>
              </a:rPr>
              <a:t>programme</a:t>
            </a:r>
            <a:r>
              <a:rPr lang="en-US" sz="1800" dirty="0" smtClean="0">
                <a:latin typeface="Open Sans Light" pitchFamily="34" charset="0"/>
              </a:rPr>
              <a:t> will challenge </a:t>
            </a:r>
            <a:r>
              <a:rPr lang="en-US" sz="1800" b="1" dirty="0" smtClean="0">
                <a:latin typeface="Open Sans Light" pitchFamily="34" charset="0"/>
              </a:rPr>
              <a:t>games students</a:t>
            </a:r>
            <a:r>
              <a:rPr lang="en-US" sz="1800" dirty="0" smtClean="0">
                <a:latin typeface="Open Sans Light" pitchFamily="34" charset="0"/>
              </a:rPr>
              <a:t> and </a:t>
            </a:r>
            <a:r>
              <a:rPr lang="en-US" sz="1800" b="1" dirty="0" smtClean="0">
                <a:latin typeface="Open Sans Light" pitchFamily="34" charset="0"/>
              </a:rPr>
              <a:t>serious gaming </a:t>
            </a:r>
            <a:r>
              <a:rPr lang="en-US" sz="1800" b="1" dirty="0" smtClean="0">
                <a:latin typeface="Open Sans Light" pitchFamily="34" charset="0"/>
              </a:rPr>
              <a:t>SME</a:t>
            </a:r>
            <a:r>
              <a:rPr lang="en-US" sz="1800" dirty="0" smtClean="0">
                <a:latin typeface="Open Sans Light" pitchFamily="34" charset="0"/>
              </a:rPr>
              <a:t> </a:t>
            </a:r>
            <a:r>
              <a:rPr lang="en-US" sz="1800" dirty="0" smtClean="0">
                <a:latin typeface="Open Sans Light" pitchFamily="34" charset="0"/>
              </a:rPr>
              <a:t>to work with </a:t>
            </a:r>
            <a:r>
              <a:rPr lang="en-US" sz="1800" b="1" dirty="0" smtClean="0">
                <a:latin typeface="Open Sans Light" pitchFamily="34" charset="0"/>
              </a:rPr>
              <a:t>end users </a:t>
            </a:r>
            <a:r>
              <a:rPr lang="en-US" sz="1800" dirty="0" smtClean="0">
                <a:latin typeface="Open Sans Light" pitchFamily="34" charset="0"/>
              </a:rPr>
              <a:t>(patients, clients, citizens) and the </a:t>
            </a:r>
            <a:r>
              <a:rPr lang="en-US" sz="1800" b="1" dirty="0" smtClean="0">
                <a:latin typeface="Open Sans Light" pitchFamily="34" charset="0"/>
              </a:rPr>
              <a:t>regional councils </a:t>
            </a:r>
            <a:r>
              <a:rPr lang="en-US" sz="1800" dirty="0" smtClean="0">
                <a:latin typeface="Open Sans Light" pitchFamily="34" charset="0"/>
              </a:rPr>
              <a:t>of x, y and z (supporting the quadruple helix approach) to create products and services in sectors such as logistics, public service provision and healthcare.</a:t>
            </a:r>
          </a:p>
        </p:txBody>
      </p:sp>
      <p:pic>
        <p:nvPicPr>
          <p:cNvPr id="6" name="Image 5" descr="emotion-clip-art-1206573862448734250Arnoud999_Right_or_wrong_3.svg.med.png"/>
          <p:cNvPicPr>
            <a:picLocks noChangeAspect="1"/>
          </p:cNvPicPr>
          <p:nvPr/>
        </p:nvPicPr>
        <p:blipFill>
          <a:blip r:embed="rId3" cstate="print"/>
          <a:srcRect/>
          <a:stretch>
            <a:fillRect/>
          </a:stretch>
        </p:blipFill>
        <p:spPr bwMode="auto">
          <a:xfrm>
            <a:off x="107504" y="1634400"/>
            <a:ext cx="432000" cy="432000"/>
          </a:xfrm>
          <a:prstGeom prst="rect">
            <a:avLst/>
          </a:prstGeom>
          <a:noFill/>
          <a:ln w="9525">
            <a:noFill/>
            <a:miter lim="800000"/>
            <a:headEnd/>
            <a:tailEnd/>
          </a:ln>
        </p:spPr>
      </p:pic>
      <p:pic>
        <p:nvPicPr>
          <p:cNvPr id="7" name="Image 6" descr="green-smiley-face-clip-art-emotions-happy-green-face-md.png"/>
          <p:cNvPicPr>
            <a:picLocks noChangeAspect="1"/>
          </p:cNvPicPr>
          <p:nvPr/>
        </p:nvPicPr>
        <p:blipFill>
          <a:blip r:embed="rId4" cstate="print"/>
          <a:srcRect/>
          <a:stretch>
            <a:fillRect/>
          </a:stretch>
        </p:blipFill>
        <p:spPr bwMode="auto">
          <a:xfrm>
            <a:off x="107504" y="3506400"/>
            <a:ext cx="431800" cy="433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heckerboard(across)">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re 2"/>
          <p:cNvSpPr>
            <a:spLocks noGrp="1"/>
          </p:cNvSpPr>
          <p:nvPr>
            <p:ph type="ctrTitle"/>
          </p:nvPr>
        </p:nvSpPr>
        <p:spPr>
          <a:xfrm>
            <a:off x="720725" y="1619250"/>
            <a:ext cx="7199313" cy="1981200"/>
          </a:xfrm>
        </p:spPr>
        <p:txBody>
          <a:bodyPr/>
          <a:lstStyle/>
          <a:p>
            <a:r>
              <a:rPr lang="en-US">
                <a:latin typeface="Open Sans Light" pitchFamily="34" charset="0"/>
                <a:cs typeface="Open Sans Light" pitchFamily="34" charset="0"/>
              </a:rPr>
              <a:t>Thank you for your attention</a:t>
            </a:r>
            <a:endParaRPr lang="en-GB">
              <a:latin typeface="Open Sans Light" pitchFamily="34" charset="0"/>
              <a:cs typeface="Open Sans Light"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4"/>
          <p:cNvSpPr txBox="1">
            <a:spLocks/>
          </p:cNvSpPr>
          <p:nvPr/>
        </p:nvSpPr>
        <p:spPr bwMode="auto">
          <a:xfrm>
            <a:off x="504000" y="1710000"/>
            <a:ext cx="8280000" cy="12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l" rtl="0" eaLnBrk="0" fontAlgn="base" hangingPunct="0">
              <a:spcBef>
                <a:spcPct val="0"/>
              </a:spcBef>
              <a:spcAft>
                <a:spcPct val="0"/>
              </a:spcAft>
              <a:defRPr sz="3600" kern="1200">
                <a:solidFill>
                  <a:srgbClr val="0C4CA3"/>
                </a:solidFill>
                <a:latin typeface="Open Sans Ligh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4000" dirty="0">
                <a:ea typeface="Open Sans Semibold" pitchFamily="34" charset="0"/>
                <a:cs typeface="Open Sans Semibold" pitchFamily="34" charset="0"/>
              </a:rPr>
              <a:t>I. What we want to tell you</a:t>
            </a:r>
          </a:p>
        </p:txBody>
      </p:sp>
    </p:spTree>
    <p:extLst>
      <p:ext uri="{BB962C8B-B14F-4D97-AF65-F5344CB8AC3E}">
        <p14:creationId xmlns:p14="http://schemas.microsoft.com/office/powerpoint/2010/main" val="475690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normAutofit/>
          </a:bodyPr>
          <a:lstStyle/>
          <a:p>
            <a:r>
              <a:rPr lang="en-US" dirty="0" smtClean="0">
                <a:latin typeface="Open Sans Light" pitchFamily="34" charset="0"/>
              </a:rPr>
              <a:t>1. Result the MS seek to achieve</a:t>
            </a:r>
          </a:p>
        </p:txBody>
      </p:sp>
      <p:sp>
        <p:nvSpPr>
          <p:cNvPr id="13315" name="Espace réservé du contenu 2"/>
          <p:cNvSpPr>
            <a:spLocks noGrp="1"/>
          </p:cNvSpPr>
          <p:nvPr>
            <p:ph sz="half" idx="1"/>
          </p:nvPr>
        </p:nvSpPr>
        <p:spPr>
          <a:xfrm>
            <a:off x="457200" y="1200150"/>
            <a:ext cx="8218488" cy="3394075"/>
          </a:xfrm>
        </p:spPr>
        <p:txBody>
          <a:bodyPr/>
          <a:lstStyle/>
          <a:p>
            <a:pPr marL="0" indent="0" algn="just">
              <a:buFont typeface="Arial" charset="0"/>
              <a:buNone/>
            </a:pPr>
            <a:r>
              <a:rPr lang="en-US" dirty="0" smtClean="0">
                <a:latin typeface="Open Sans Light" pitchFamily="34" charset="0"/>
              </a:rPr>
              <a:t>Improve the </a:t>
            </a:r>
            <a:r>
              <a:rPr lang="en-US" b="1" dirty="0" smtClean="0">
                <a:latin typeface="Open Sans Light" pitchFamily="34" charset="0"/>
              </a:rPr>
              <a:t>framework conditions for delivering innovation</a:t>
            </a:r>
            <a:r>
              <a:rPr lang="en-US" dirty="0" smtClean="0">
                <a:latin typeface="Open Sans Light" pitchFamily="34" charset="0"/>
              </a:rPr>
              <a:t> in line with the 2 Seas area’s </a:t>
            </a:r>
            <a:r>
              <a:rPr lang="en-US" b="1" dirty="0" smtClean="0">
                <a:latin typeface="Open Sans Light" pitchFamily="34" charset="0"/>
              </a:rPr>
              <a:t>Smart </a:t>
            </a:r>
            <a:r>
              <a:rPr lang="en-US" b="1" dirty="0" err="1" smtClean="0">
                <a:latin typeface="Open Sans Light" pitchFamily="34" charset="0"/>
              </a:rPr>
              <a:t>Specialisation</a:t>
            </a:r>
            <a:r>
              <a:rPr lang="en-US" b="1" dirty="0" smtClean="0">
                <a:latin typeface="Open Sans Light" pitchFamily="34" charset="0"/>
              </a:rPr>
              <a:t> Strategies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normAutofit/>
          </a:bodyPr>
          <a:lstStyle/>
          <a:p>
            <a:r>
              <a:rPr lang="en-US" dirty="0" smtClean="0">
                <a:latin typeface="Open Sans Light" pitchFamily="34" charset="0"/>
              </a:rPr>
              <a:t>Framework conditions…</a:t>
            </a:r>
            <a:endParaRPr lang="fr-FR" dirty="0" smtClean="0">
              <a:latin typeface="Open Sans Light" pitchFamily="34" charset="0"/>
            </a:endParaRPr>
          </a:p>
        </p:txBody>
      </p:sp>
      <p:sp>
        <p:nvSpPr>
          <p:cNvPr id="14339" name="Espace réservé du contenu 2"/>
          <p:cNvSpPr>
            <a:spLocks noGrp="1"/>
          </p:cNvSpPr>
          <p:nvPr>
            <p:ph sz="half" idx="1"/>
          </p:nvPr>
        </p:nvSpPr>
        <p:spPr>
          <a:xfrm>
            <a:off x="457200" y="1200150"/>
            <a:ext cx="8218488" cy="3394075"/>
          </a:xfrm>
        </p:spPr>
        <p:txBody>
          <a:bodyPr/>
          <a:lstStyle/>
          <a:p>
            <a:pPr marL="0" lvl="1" indent="0">
              <a:buFont typeface="Arial" charset="0"/>
              <a:buNone/>
            </a:pPr>
            <a:endParaRPr lang="en-US" sz="2800" dirty="0" smtClean="0">
              <a:latin typeface="Open Sans Light" pitchFamily="34" charset="0"/>
            </a:endParaRPr>
          </a:p>
          <a:p>
            <a:pPr marL="0" lvl="1" indent="0">
              <a:buNone/>
            </a:pPr>
            <a:r>
              <a:rPr lang="en-US" sz="2800" dirty="0" smtClean="0"/>
              <a:t>“[T]he interplay of factors which </a:t>
            </a:r>
            <a:r>
              <a:rPr lang="en-US" sz="2800" b="1" dirty="0" smtClean="0"/>
              <a:t>enable</a:t>
            </a:r>
            <a:r>
              <a:rPr lang="en-US" sz="2800" dirty="0" smtClean="0"/>
              <a:t> knowledge to be converted into new products, processes and </a:t>
            </a:r>
            <a:r>
              <a:rPr lang="en-US" sz="2800" dirty="0" err="1" smtClean="0"/>
              <a:t>organisational</a:t>
            </a:r>
            <a:r>
              <a:rPr lang="en-US" sz="2800" dirty="0" smtClean="0"/>
              <a:t> forms.” </a:t>
            </a:r>
            <a:r>
              <a:rPr lang="en-US" sz="1200" dirty="0" smtClean="0"/>
              <a:t>(OECD Reviews of Innovation Policy. 2008.)</a:t>
            </a:r>
            <a:endParaRPr lang="en-US" sz="2800" dirty="0" smtClean="0"/>
          </a:p>
          <a:p>
            <a:pPr marL="0" lvl="1" indent="0">
              <a:buFont typeface="Arial" charset="0"/>
              <a:buNone/>
            </a:pPr>
            <a:endParaRPr lang="en-US" sz="2800" dirty="0" smtClean="0">
              <a:latin typeface="Open Sans Light"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 for delivering innovation</a:t>
            </a:r>
            <a:endParaRPr lang="en-US" dirty="0"/>
          </a:p>
        </p:txBody>
      </p:sp>
      <p:sp>
        <p:nvSpPr>
          <p:cNvPr id="3" name="Espace réservé du contenu 2"/>
          <p:cNvSpPr>
            <a:spLocks noGrp="1"/>
          </p:cNvSpPr>
          <p:nvPr>
            <p:ph sz="half" idx="1"/>
          </p:nvPr>
        </p:nvSpPr>
        <p:spPr/>
        <p:txBody>
          <a:bodyPr/>
          <a:lstStyle/>
          <a:p>
            <a:pPr marL="0" lvl="1" indent="0">
              <a:buNone/>
            </a:pPr>
            <a:endParaRPr lang="en-US" sz="2800" dirty="0" smtClean="0">
              <a:latin typeface="Open Sans Light" pitchFamily="34" charset="0"/>
            </a:endParaRPr>
          </a:p>
          <a:p>
            <a:pPr marL="0" lvl="1" indent="0">
              <a:buNone/>
            </a:pPr>
            <a:r>
              <a:rPr lang="en-US" sz="2800" dirty="0" smtClean="0">
                <a:latin typeface="Open Sans Light" pitchFamily="34" charset="0"/>
              </a:rPr>
              <a:t>“Innovation refers to the creation of </a:t>
            </a:r>
            <a:r>
              <a:rPr lang="en-US" sz="2800" b="1" dirty="0" smtClean="0">
                <a:latin typeface="Open Sans Light" pitchFamily="34" charset="0"/>
              </a:rPr>
              <a:t>new or significantly improved</a:t>
            </a:r>
            <a:r>
              <a:rPr lang="en-US" sz="2800" dirty="0" smtClean="0">
                <a:latin typeface="Open Sans Light" pitchFamily="34" charset="0"/>
              </a:rPr>
              <a:t> [technologies, products and services] that </a:t>
            </a:r>
            <a:r>
              <a:rPr lang="en-US" sz="2800" b="1" dirty="0" smtClean="0">
                <a:latin typeface="Open Sans Light" pitchFamily="34" charset="0"/>
              </a:rPr>
              <a:t>add value</a:t>
            </a:r>
            <a:r>
              <a:rPr lang="en-US" sz="2800" dirty="0" smtClean="0">
                <a:latin typeface="Open Sans Light" pitchFamily="34" charset="0"/>
              </a:rPr>
              <a:t> to markets, governments and society.” </a:t>
            </a:r>
            <a:r>
              <a:rPr lang="en-US" sz="1200" dirty="0" smtClean="0">
                <a:latin typeface="Open Sans Light" pitchFamily="34" charset="0"/>
              </a:rPr>
              <a:t>(Innovation Union, a pocket guide. 2013.)</a:t>
            </a:r>
            <a:endParaRPr lang="en-US" sz="2800" dirty="0" smtClean="0">
              <a:latin typeface="Open Sans Light" pitchFamily="34" charset="0"/>
            </a:endParaRPr>
          </a:p>
          <a:p>
            <a:pPr marL="0" indent="0">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graphicFrame>
        <p:nvGraphicFramePr>
          <p:cNvPr id="4" name="Espace réservé du contenu 3"/>
          <p:cNvGraphicFramePr>
            <a:graphicFrameLocks noGrp="1"/>
          </p:cNvGraphicFramePr>
          <p:nvPr>
            <p:ph sz="half" idx="1"/>
          </p:nvPr>
        </p:nvGraphicFramePr>
        <p:xfrm>
          <a:off x="323528" y="339502"/>
          <a:ext cx="8650536"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982913"/>
            <a:ext cx="9143999" cy="21605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graphicFrame>
        <p:nvGraphicFramePr>
          <p:cNvPr id="5" name="Diagramme 4"/>
          <p:cNvGraphicFramePr/>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werpoint_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Powerpoint_169</Template>
  <TotalTime>4496</TotalTime>
  <Words>2227</Words>
  <Application>Microsoft Office PowerPoint</Application>
  <PresentationFormat>Affichage à l'écran (16:9)</PresentationFormat>
  <Paragraphs>341</Paragraphs>
  <Slides>35</Slides>
  <Notes>15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35</vt:i4>
      </vt:variant>
    </vt:vector>
  </HeadingPairs>
  <TitlesOfParts>
    <vt:vector size="41" baseType="lpstr">
      <vt:lpstr>Arial</vt:lpstr>
      <vt:lpstr>Calibri</vt:lpstr>
      <vt:lpstr>Open Sans Light</vt:lpstr>
      <vt:lpstr>Open Sans Semibold</vt:lpstr>
      <vt:lpstr>Wingdings</vt:lpstr>
      <vt:lpstr>Powerpoint_169</vt:lpstr>
      <vt:lpstr>Présentation PowerPoint</vt:lpstr>
      <vt:lpstr>Objectives of the session</vt:lpstr>
      <vt:lpstr>Organisation of the session</vt:lpstr>
      <vt:lpstr>Présentation PowerPoint</vt:lpstr>
      <vt:lpstr>1. Result the MS seek to achieve</vt:lpstr>
      <vt:lpstr>Framework conditions…</vt:lpstr>
      <vt:lpstr>… for delivering innovation</vt:lpstr>
      <vt:lpstr>Présentation PowerPoint</vt:lpstr>
      <vt:lpstr>Présentation PowerPoint</vt:lpstr>
      <vt:lpstr>Smart Specialisation Strategies </vt:lpstr>
      <vt:lpstr>Présentation PowerPoint</vt:lpstr>
      <vt:lpstr>2. Result-oriented = measurability</vt:lpstr>
      <vt:lpstr>Output Indicator 1.1.1 </vt:lpstr>
      <vt:lpstr>Output Indicator 1.1.2 </vt:lpstr>
      <vt:lpstr>Output Indicator 1.1.3 </vt:lpstr>
      <vt:lpstr>Présentation PowerPoint</vt:lpstr>
      <vt:lpstr>3. Type of actions to be supported</vt:lpstr>
      <vt:lpstr>Formulation </vt:lpstr>
      <vt:lpstr>Establishment </vt:lpstr>
      <vt:lpstr>Establishment</vt:lpstr>
      <vt:lpstr>Development</vt:lpstr>
      <vt:lpstr>Présentation PowerPoint</vt:lpstr>
      <vt:lpstr>4. Who? Our target groups</vt:lpstr>
      <vt:lpstr>Quadruple helix </vt:lpstr>
      <vt:lpstr>Présentation PowerPoint</vt:lpstr>
      <vt:lpstr>5. Some points of attention</vt:lpstr>
      <vt:lpstr>Présentation PowerPoint</vt:lpstr>
      <vt:lpstr>Présentation PowerPoint</vt:lpstr>
      <vt:lpstr>Framework conditions for innovation</vt:lpstr>
      <vt:lpstr>Smart specialisation strategies</vt:lpstr>
      <vt:lpstr>Types of actions &amp; outputs</vt:lpstr>
      <vt:lpstr>Partnership </vt:lpstr>
      <vt:lpstr>Partnership</vt:lpstr>
      <vt:lpstr>Quadruple helix</vt:lpstr>
      <vt:lpstr>Thank you for your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c.vandenabeele</dc:creator>
  <cp:lastModifiedBy>Nathanaël HOUARD</cp:lastModifiedBy>
  <cp:revision>456</cp:revision>
  <dcterms:created xsi:type="dcterms:W3CDTF">2015-10-16T13:05:49Z</dcterms:created>
  <dcterms:modified xsi:type="dcterms:W3CDTF">2016-06-02T15:12:59Z</dcterms:modified>
</cp:coreProperties>
</file>