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539" r:id="rId2"/>
    <p:sldId id="505" r:id="rId3"/>
    <p:sldId id="524" r:id="rId4"/>
    <p:sldId id="540" r:id="rId5"/>
    <p:sldId id="287" r:id="rId6"/>
    <p:sldId id="481" r:id="rId7"/>
    <p:sldId id="489" r:id="rId8"/>
    <p:sldId id="527" r:id="rId9"/>
    <p:sldId id="490" r:id="rId10"/>
    <p:sldId id="484" r:id="rId11"/>
    <p:sldId id="492" r:id="rId12"/>
    <p:sldId id="493" r:id="rId13"/>
    <p:sldId id="494" r:id="rId14"/>
    <p:sldId id="528" r:id="rId15"/>
    <p:sldId id="529" r:id="rId16"/>
    <p:sldId id="497" r:id="rId17"/>
    <p:sldId id="506" r:id="rId18"/>
    <p:sldId id="531" r:id="rId19"/>
    <p:sldId id="532" r:id="rId20"/>
    <p:sldId id="533" r:id="rId21"/>
    <p:sldId id="534" r:id="rId22"/>
    <p:sldId id="507" r:id="rId23"/>
    <p:sldId id="479" r:id="rId24"/>
    <p:sldId id="537" r:id="rId25"/>
    <p:sldId id="307" r:id="rId26"/>
    <p:sldId id="538" r:id="rId27"/>
    <p:sldId id="541" r:id="rId28"/>
    <p:sldId id="518" r:id="rId29"/>
    <p:sldId id="519" r:id="rId30"/>
    <p:sldId id="530" r:id="rId31"/>
    <p:sldId id="536" r:id="rId32"/>
    <p:sldId id="522" r:id="rId33"/>
    <p:sldId id="523" r:id="rId34"/>
    <p:sldId id="465" r:id="rId35"/>
  </p:sldIdLst>
  <p:sldSz cx="9144000" cy="5143500" type="screen16x9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992"/>
    <a:srgbClr val="0C4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87262" autoAdjust="0"/>
  </p:normalViewPr>
  <p:slideViewPr>
    <p:cSldViewPr>
      <p:cViewPr varScale="1">
        <p:scale>
          <a:sx n="90" d="100"/>
          <a:sy n="90" d="100"/>
        </p:scale>
        <p:origin x="96" y="2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3390C6-4443-4094-B9F7-C66EC8E43EE8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C4C69-043A-4523-8D25-19C8A20639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6FCB2C-60CC-49A1-879A-854BBB30FDA1}" type="slidenum">
              <a:rPr lang="fr-FR" altLang="fr-F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23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Make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combinations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because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remember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the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kind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partnerships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we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would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like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see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: multi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sector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multi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disciplinary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unusual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partnerships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, quadruple </a:t>
            </a:r>
            <a:r>
              <a:rPr lang="fr-FR" alt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helix</a:t>
            </a:r>
            <a:r>
              <a:rPr lang="fr-FR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2B08E-0DB9-4C61-B13B-75BC3631F7FF}" type="slidenum">
              <a:rPr lang="fr-FR" altLang="fr-FR" smtClean="0"/>
              <a:pPr/>
              <a:t>23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err="1" smtClean="0">
                <a:latin typeface="Open Sans Light" pitchFamily="34" charset="0"/>
              </a:rPr>
              <a:t>What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kind</a:t>
            </a:r>
            <a:r>
              <a:rPr lang="fr-FR" altLang="fr-FR" sz="2000" dirty="0" smtClean="0">
                <a:latin typeface="Open Sans Light" pitchFamily="34" charset="0"/>
              </a:rPr>
              <a:t> of actions and outputs are </a:t>
            </a:r>
            <a:r>
              <a:rPr lang="fr-FR" altLang="fr-FR" sz="2000" dirty="0" err="1" smtClean="0">
                <a:latin typeface="Open Sans Light" pitchFamily="34" charset="0"/>
              </a:rPr>
              <a:t>foreseen</a:t>
            </a:r>
            <a:r>
              <a:rPr lang="fr-FR" altLang="fr-FR" sz="2000" dirty="0" smtClean="0">
                <a:latin typeface="Open Sans Light" pitchFamily="34" charset="0"/>
              </a:rPr>
              <a:t> in </a:t>
            </a:r>
            <a:r>
              <a:rPr lang="fr-FR" altLang="fr-FR" sz="2000" dirty="0" err="1" smtClean="0">
                <a:latin typeface="Open Sans Light" pitchFamily="34" charset="0"/>
              </a:rPr>
              <a:t>your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project</a:t>
            </a:r>
            <a:r>
              <a:rPr lang="fr-FR" altLang="fr-FR" sz="2000" dirty="0" smtClean="0">
                <a:latin typeface="Open Sans Light" pitchFamily="34" charset="0"/>
              </a:rPr>
              <a:t>? </a:t>
            </a:r>
            <a:endParaRPr lang="fr-FR" altLang="fr-FR" sz="2000" dirty="0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A1BDCA-6FD7-4963-9FA4-0ECC2AEFB3F4}" type="slidenum">
              <a:rPr lang="fr-FR" altLang="fr-FR" smtClean="0"/>
              <a:pPr/>
              <a:t>24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Biodiversity promotion</a:t>
            </a:r>
            <a:r>
              <a:rPr lang="en-GB" altLang="fr-FR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can fit only if it demonstrates that this lead to the decrease of the use of one of more resources.</a:t>
            </a:r>
            <a:endParaRPr lang="en-GB" altLang="fr-FR" sz="20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5635C0-02F5-41D5-A848-9AD826C4E1BA}" type="slidenum">
              <a:rPr lang="fr-FR" altLang="fr-FR" smtClean="0"/>
              <a:pPr/>
              <a:t>25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err="1" smtClean="0">
                <a:latin typeface="Open Sans Light" pitchFamily="34" charset="0"/>
              </a:rPr>
              <a:t>What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kind</a:t>
            </a:r>
            <a:r>
              <a:rPr lang="fr-FR" altLang="fr-FR" sz="2000" dirty="0" smtClean="0">
                <a:latin typeface="Open Sans Light" pitchFamily="34" charset="0"/>
              </a:rPr>
              <a:t> of actions and outputs are </a:t>
            </a:r>
            <a:r>
              <a:rPr lang="fr-FR" altLang="fr-FR" sz="2000" dirty="0" err="1" smtClean="0">
                <a:latin typeface="Open Sans Light" pitchFamily="34" charset="0"/>
              </a:rPr>
              <a:t>foreseen</a:t>
            </a:r>
            <a:r>
              <a:rPr lang="fr-FR" altLang="fr-FR" sz="2000" dirty="0" smtClean="0">
                <a:latin typeface="Open Sans Light" pitchFamily="34" charset="0"/>
              </a:rPr>
              <a:t> in </a:t>
            </a:r>
            <a:r>
              <a:rPr lang="fr-FR" altLang="fr-FR" sz="2000" dirty="0" err="1" smtClean="0">
                <a:latin typeface="Open Sans Light" pitchFamily="34" charset="0"/>
              </a:rPr>
              <a:t>your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project</a:t>
            </a:r>
            <a:r>
              <a:rPr lang="fr-FR" altLang="fr-FR" sz="2000" dirty="0" smtClean="0">
                <a:latin typeface="Open Sans Light" pitchFamily="34" charset="0"/>
              </a:rPr>
              <a:t>? </a:t>
            </a:r>
            <a:endParaRPr lang="fr-FR" altLang="fr-FR" sz="2000" dirty="0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A1BDCA-6FD7-4963-9FA4-0ECC2AEFB3F4}" type="slidenum">
              <a:rPr lang="fr-FR" altLang="fr-FR" smtClean="0"/>
              <a:pPr/>
              <a:t>26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smtClean="0"/>
              <a:t>Bad: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because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it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is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rather</a:t>
            </a:r>
            <a:r>
              <a:rPr lang="fr-FR" altLang="fr-FR" sz="2000" baseline="0" dirty="0" smtClean="0"/>
              <a:t> 4.2 (</a:t>
            </a:r>
            <a:r>
              <a:rPr lang="fr-FR" altLang="fr-FR" sz="2000" baseline="0" dirty="0" err="1" smtClean="0"/>
              <a:t>recycling</a:t>
            </a:r>
            <a:r>
              <a:rPr lang="fr-FR" altLang="fr-FR" sz="2000" baseline="0" dirty="0" smtClean="0"/>
              <a:t>) </a:t>
            </a:r>
          </a:p>
          <a:p>
            <a:endParaRPr lang="fr-FR" altLang="fr-FR" sz="2000" baseline="0" dirty="0" smtClean="0"/>
          </a:p>
          <a:p>
            <a:r>
              <a:rPr lang="fr-FR" altLang="fr-FR" sz="2000" baseline="0" dirty="0" err="1" smtClean="0"/>
              <a:t>Result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could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be</a:t>
            </a:r>
            <a:r>
              <a:rPr lang="fr-FR" altLang="fr-FR" sz="2000" baseline="0" dirty="0" smtClean="0"/>
              <a:t> : 10% </a:t>
            </a:r>
            <a:r>
              <a:rPr lang="fr-FR" altLang="fr-FR" sz="2000" baseline="0" dirty="0" err="1" smtClean="0"/>
              <a:t>reduction</a:t>
            </a:r>
            <a:r>
              <a:rPr lang="fr-FR" altLang="fr-FR" sz="2000" baseline="0" dirty="0" smtClean="0"/>
              <a:t> in the use of water in the </a:t>
            </a:r>
            <a:r>
              <a:rPr lang="fr-FR" altLang="fr-FR" sz="2000" baseline="0" dirty="0" err="1" smtClean="0"/>
              <a:t>industrial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process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thanks</a:t>
            </a:r>
            <a:r>
              <a:rPr lang="fr-FR" altLang="fr-FR" sz="2000" baseline="0" dirty="0" smtClean="0"/>
              <a:t> to the </a:t>
            </a:r>
            <a:r>
              <a:rPr lang="fr-FR" altLang="fr-FR" sz="2000" baseline="0" dirty="0" err="1" smtClean="0"/>
              <a:t>project</a:t>
            </a:r>
            <a:r>
              <a:rPr lang="fr-FR" altLang="fr-FR" sz="2000" baseline="0" dirty="0" smtClean="0"/>
              <a:t>. This </a:t>
            </a:r>
            <a:r>
              <a:rPr lang="fr-FR" altLang="fr-FR" sz="2000" baseline="0" smtClean="0"/>
              <a:t>can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be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measured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through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studies</a:t>
            </a:r>
            <a:r>
              <a:rPr lang="fr-FR" altLang="fr-FR" sz="2000" baseline="0" dirty="0" smtClean="0"/>
              <a:t> </a:t>
            </a:r>
            <a:r>
              <a:rPr lang="fr-FR" altLang="fr-FR" sz="2000" baseline="0" dirty="0" err="1" smtClean="0"/>
              <a:t>before</a:t>
            </a:r>
            <a:r>
              <a:rPr lang="fr-FR" altLang="fr-FR" sz="2000" baseline="0" dirty="0" smtClean="0"/>
              <a:t> and </a:t>
            </a:r>
            <a:r>
              <a:rPr lang="fr-FR" altLang="fr-FR" sz="2000" baseline="0" dirty="0" err="1" smtClean="0"/>
              <a:t>after</a:t>
            </a:r>
            <a:r>
              <a:rPr lang="fr-FR" altLang="fr-FR" sz="2000" baseline="0" dirty="0" smtClean="0"/>
              <a:t> the </a:t>
            </a:r>
            <a:r>
              <a:rPr lang="fr-FR" altLang="fr-FR" sz="2000" baseline="0" dirty="0" err="1" smtClean="0"/>
              <a:t>implementation</a:t>
            </a:r>
            <a:r>
              <a:rPr lang="fr-FR" altLang="fr-FR" sz="2000" baseline="0" dirty="0" smtClean="0"/>
              <a:t> of the </a:t>
            </a:r>
            <a:r>
              <a:rPr lang="fr-FR" altLang="fr-FR" sz="2000" baseline="0" dirty="0" err="1" smtClean="0"/>
              <a:t>project</a:t>
            </a:r>
            <a:r>
              <a:rPr lang="fr-FR" altLang="fr-FR" sz="2000" baseline="0" dirty="0" smtClean="0"/>
              <a:t>. </a:t>
            </a:r>
            <a:endParaRPr lang="fr-FR" altLang="fr-FR" sz="2000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DB1DB6-FBB7-44DA-AEC3-FAAE162B9FEA}" type="slidenum">
              <a:rPr lang="fr-FR" altLang="fr-FR" smtClean="0"/>
              <a:pPr/>
              <a:t>28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The </a:t>
            </a:r>
            <a:r>
              <a:rPr 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bad</a:t>
            </a:r>
            <a:r>
              <a:rPr 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example</a:t>
            </a:r>
            <a:r>
              <a:rPr 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</a:t>
            </a:r>
            <a:r>
              <a:rPr lang="fr-FR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baseline="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because</a:t>
            </a:r>
            <a:r>
              <a:rPr lang="fr-FR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baseline="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it</a:t>
            </a:r>
            <a:r>
              <a:rPr lang="fr-FR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baseline="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</a:t>
            </a:r>
            <a:r>
              <a:rPr lang="fr-FR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baseline="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rather</a:t>
            </a:r>
            <a:r>
              <a:rPr lang="fr-FR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a </a:t>
            </a:r>
            <a:r>
              <a:rPr lang="fr-FR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1.2!!!</a:t>
            </a:r>
          </a:p>
          <a:p>
            <a:endParaRPr lang="fr-FR" dirty="0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BA434F-CD02-47C5-A9BE-627373CE00A3}" type="slidenum">
              <a:rPr lang="fr-FR" altLang="fr-FR" smtClean="0"/>
              <a:pPr/>
              <a:t>29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Bad: forest management ok</a:t>
            </a:r>
            <a:r>
              <a:rPr lang="en-GB" sz="2000" baseline="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only if it leads to decrease of usage of material (e.g. soil)</a:t>
            </a:r>
            <a:endParaRPr lang="en-GB" sz="2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C4C69-043A-4523-8D25-19C8A20639B2}" type="slidenum">
              <a:rPr lang="fr-FR" altLang="fr-FR" smtClean="0"/>
              <a:pPr>
                <a:defRPr/>
              </a:pPr>
              <a:t>30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</a:t>
            </a:r>
            <a:r>
              <a:rPr lang="fr-FR" sz="2000" kern="12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bad</a:t>
            </a: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kern="12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example</a:t>
            </a: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kern="12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is</a:t>
            </a: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kern="12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because</a:t>
            </a: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sz="2000" kern="12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this</a:t>
            </a: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SO </a:t>
            </a:r>
            <a:r>
              <a:rPr lang="fr-FR" sz="2000" kern="1200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does</a:t>
            </a:r>
            <a:r>
              <a:rPr lang="fr-FR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not finances R&amp;D</a:t>
            </a:r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33DCF8-23F5-4D43-AECF-1E04AB4F4E1B}" type="slidenum">
              <a:rPr lang="fr-FR" altLang="fr-FR" smtClean="0"/>
              <a:pPr/>
              <a:t>31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GB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Quadruple helix and good MS representation: OK!</a:t>
            </a:r>
            <a:endParaRPr lang="en-GB" sz="2000" kern="12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C4C69-043A-4523-8D25-19C8A20639B2}" type="slidenum">
              <a:rPr lang="fr-FR" altLang="fr-FR" smtClean="0"/>
              <a:pPr>
                <a:defRPr/>
              </a:pPr>
              <a:t>32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There is no UK partner!</a:t>
            </a:r>
          </a:p>
          <a:p>
            <a:pPr algn="l" rt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GB" sz="2000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There is no cross sectoral / horizontal integration: all HEI type of partners!</a:t>
            </a:r>
            <a:endParaRPr lang="en-GB" sz="2000" kern="12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C4C69-043A-4523-8D25-19C8A20639B2}" type="slidenum">
              <a:rPr lang="fr-FR" altLang="fr-FR" smtClean="0"/>
              <a:pPr>
                <a:defRPr/>
              </a:pPr>
              <a:t>33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smtClean="0">
                <a:latin typeface="Open Sans Light" pitchFamily="34" charset="0"/>
              </a:rPr>
              <a:t>Intensive use of the world's resources puts </a:t>
            </a:r>
            <a:r>
              <a:rPr lang="en-US" altLang="fr-FR" b="1" smtClean="0">
                <a:latin typeface="Open Sans Light" pitchFamily="34" charset="0"/>
              </a:rPr>
              <a:t>pressure on our planet </a:t>
            </a:r>
            <a:r>
              <a:rPr lang="en-US" altLang="fr-FR" smtClean="0">
                <a:latin typeface="Open Sans Light" pitchFamily="34" charset="0"/>
              </a:rPr>
              <a:t>and threatens the </a:t>
            </a:r>
            <a:r>
              <a:rPr lang="en-US" altLang="fr-FR" b="1" smtClean="0">
                <a:latin typeface="Open Sans Light" pitchFamily="34" charset="0"/>
              </a:rPr>
              <a:t>security of supply</a:t>
            </a:r>
          </a:p>
          <a:p>
            <a:r>
              <a:rPr lang="fr-FR" altLang="fr-FR" smtClean="0">
                <a:latin typeface="Open Sans Light" pitchFamily="34" charset="0"/>
              </a:rPr>
              <a:t>A ressource efficient Europe will </a:t>
            </a:r>
            <a:r>
              <a:rPr lang="en-US" altLang="fr-FR" smtClean="0">
                <a:latin typeface="Open Sans Light" pitchFamily="34" charset="0"/>
              </a:rPr>
              <a:t>be key to </a:t>
            </a:r>
            <a:r>
              <a:rPr lang="en-US" altLang="fr-FR" b="1" smtClean="0">
                <a:latin typeface="Open Sans Light" pitchFamily="34" charset="0"/>
              </a:rPr>
              <a:t>securing growth and jobs</a:t>
            </a:r>
            <a:endParaRPr lang="fr-FR" altLang="fr-FR" smtClean="0">
              <a:latin typeface="Open Sans Light" pitchFamily="34" charset="0"/>
            </a:endParaRPr>
          </a:p>
          <a:p>
            <a:endParaRPr 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14417C-BCC6-45A8-BED3-DD46E76BFC8A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28650" lvl="1" indent="-271463" eaLnBrk="1" hangingPunct="1">
              <a:buFont typeface="Open Sans Light" pitchFamily="34" charset="0"/>
              <a:buChar char="–"/>
            </a:pPr>
            <a:r>
              <a:rPr lang="en-GB" altLang="fr-FR" sz="2000" dirty="0" smtClean="0">
                <a:latin typeface="Open Sans Light" pitchFamily="34" charset="0"/>
              </a:rPr>
              <a:t>Land and soil : agriculture, </a:t>
            </a:r>
            <a:r>
              <a:rPr lang="en-GB" altLang="fr-FR" sz="2000" dirty="0" err="1" smtClean="0">
                <a:latin typeface="Open Sans Light" pitchFamily="34" charset="0"/>
              </a:rPr>
              <a:t>depollution</a:t>
            </a:r>
            <a:r>
              <a:rPr lang="en-GB" altLang="fr-FR" sz="2000" dirty="0" smtClean="0">
                <a:latin typeface="Open Sans Light" pitchFamily="34" charset="0"/>
              </a:rPr>
              <a:t> of soils, sediments, </a:t>
            </a:r>
          </a:p>
          <a:p>
            <a:pPr marL="628650" lvl="1" indent="-271463" eaLnBrk="1" hangingPunct="1">
              <a:buFont typeface="Open Sans Light" pitchFamily="34" charset="0"/>
              <a:buChar char="–"/>
            </a:pPr>
            <a:r>
              <a:rPr lang="en-GB" altLang="fr-FR" sz="2000" dirty="0" smtClean="0">
                <a:latin typeface="Open Sans Light" pitchFamily="34" charset="0"/>
              </a:rPr>
              <a:t>Minerals and metals</a:t>
            </a:r>
          </a:p>
          <a:p>
            <a:pPr marL="628650" lvl="1" indent="-271463" eaLnBrk="1" hangingPunct="1">
              <a:buFont typeface="Open Sans Light" pitchFamily="34" charset="0"/>
              <a:buChar char="–"/>
            </a:pPr>
            <a:r>
              <a:rPr lang="en-GB" altLang="fr-FR" sz="2000" dirty="0" smtClean="0">
                <a:latin typeface="Open Sans Light" pitchFamily="34" charset="0"/>
              </a:rPr>
              <a:t>Water : rivers</a:t>
            </a:r>
          </a:p>
          <a:p>
            <a:pPr marL="628650" lvl="1" indent="-271463" eaLnBrk="1" hangingPunct="1">
              <a:buFont typeface="Open Sans Light" pitchFamily="34" charset="0"/>
              <a:buChar char="–"/>
            </a:pPr>
            <a:r>
              <a:rPr lang="en-GB" altLang="fr-FR" sz="2000" dirty="0" smtClean="0">
                <a:latin typeface="Open Sans Light" pitchFamily="34" charset="0"/>
              </a:rPr>
              <a:t>Marine resources : fauna and flora, aquaculture, offshore oil and gas</a:t>
            </a:r>
          </a:p>
          <a:p>
            <a:endParaRPr lang="fr-FR" altLang="fr-FR" dirty="0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C5E222-A1BE-447D-85B5-84C508AF4B4F}" type="slidenum">
              <a:rPr lang="fr-FR" altLang="fr-FR" smtClean="0"/>
              <a:pPr/>
              <a:t>9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smtClean="0">
                <a:latin typeface="Open Sans Light" pitchFamily="34" charset="0"/>
              </a:rPr>
              <a:t>How </a:t>
            </a:r>
            <a:r>
              <a:rPr lang="fr-FR" altLang="fr-FR" sz="2000" dirty="0" err="1" smtClean="0">
                <a:latin typeface="Open Sans Light" pitchFamily="34" charset="0"/>
              </a:rPr>
              <a:t>does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your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project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contribute</a:t>
            </a:r>
            <a:r>
              <a:rPr lang="fr-FR" altLang="fr-FR" sz="2000" dirty="0" smtClean="0">
                <a:latin typeface="Open Sans Light" pitchFamily="34" charset="0"/>
              </a:rPr>
              <a:t> to the </a:t>
            </a:r>
            <a:r>
              <a:rPr lang="fr-FR" altLang="fr-FR" sz="2000" dirty="0" err="1" smtClean="0">
                <a:latin typeface="Open Sans Light" pitchFamily="34" charset="0"/>
              </a:rPr>
              <a:t>resource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efficiency</a:t>
            </a:r>
            <a:r>
              <a:rPr lang="fr-FR" altLang="fr-FR" sz="2000" dirty="0" smtClean="0">
                <a:latin typeface="Open Sans Light" pitchFamily="34" charset="0"/>
              </a:rPr>
              <a:t> objective?</a:t>
            </a:r>
            <a:endParaRPr lang="fr-FR" altLang="fr-FR" sz="2000" dirty="0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492688-FD43-4833-9035-15F2E3BFE384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FE5633-CDF7-4FA8-980A-77F8E8601599}" type="slidenum">
              <a:rPr lang="fr-FR" altLang="fr-FR" smtClean="0"/>
              <a:pPr/>
              <a:t>11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C4C69-043A-4523-8D25-19C8A20639B2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smtClean="0">
                <a:latin typeface="Open Sans Light" pitchFamily="34" charset="0"/>
              </a:rPr>
              <a:t>To </a:t>
            </a:r>
            <a:r>
              <a:rPr lang="fr-FR" altLang="fr-FR" sz="2000" dirty="0" err="1" smtClean="0">
                <a:latin typeface="Open Sans Light" pitchFamily="34" charset="0"/>
              </a:rPr>
              <a:t>which</a:t>
            </a:r>
            <a:r>
              <a:rPr lang="fr-FR" altLang="fr-FR" sz="2000" dirty="0" smtClean="0">
                <a:latin typeface="Open Sans Light" pitchFamily="34" charset="0"/>
              </a:rPr>
              <a:t> output </a:t>
            </a:r>
            <a:r>
              <a:rPr lang="fr-FR" altLang="fr-FR" sz="2000" dirty="0" err="1" smtClean="0">
                <a:latin typeface="Open Sans Light" pitchFamily="34" charset="0"/>
              </a:rPr>
              <a:t>indicators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does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your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project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contribute</a:t>
            </a:r>
            <a:r>
              <a:rPr lang="fr-FR" altLang="fr-FR" sz="2000" dirty="0" smtClean="0">
                <a:latin typeface="Open Sans Light" pitchFamily="34" charset="0"/>
              </a:rPr>
              <a:t> and how </a:t>
            </a:r>
            <a:r>
              <a:rPr lang="fr-FR" altLang="fr-FR" sz="2000" dirty="0" err="1" smtClean="0">
                <a:latin typeface="Open Sans Light" pitchFamily="34" charset="0"/>
              </a:rPr>
              <a:t>does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your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project</a:t>
            </a:r>
            <a:r>
              <a:rPr lang="fr-FR" altLang="fr-FR" sz="2000" dirty="0" smtClean="0">
                <a:latin typeface="Open Sans Light" pitchFamily="34" charset="0"/>
              </a:rPr>
              <a:t> do </a:t>
            </a:r>
            <a:r>
              <a:rPr lang="fr-FR" altLang="fr-FR" sz="2000" dirty="0" err="1" smtClean="0">
                <a:latin typeface="Open Sans Light" pitchFamily="34" charset="0"/>
              </a:rPr>
              <a:t>so</a:t>
            </a:r>
            <a:r>
              <a:rPr lang="fr-FR" altLang="fr-FR" sz="2000" dirty="0" smtClean="0">
                <a:latin typeface="Open Sans Light" pitchFamily="34" charset="0"/>
              </a:rPr>
              <a:t>? </a:t>
            </a:r>
            <a:endParaRPr lang="fr-FR" altLang="fr-FR" sz="2000" dirty="0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DEFB8-D7F9-4CA2-B99A-AF0728640CD5}" type="slidenum">
              <a:rPr lang="fr-FR" altLang="fr-FR" smtClean="0"/>
              <a:pPr/>
              <a:t>16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fr-FR" u="sng" dirty="0" smtClean="0">
              <a:latin typeface="Open Sans Light" pitchFamily="34" charset="0"/>
            </a:endParaRPr>
          </a:p>
          <a:p>
            <a:pPr algn="just"/>
            <a:r>
              <a:rPr lang="en-GB" altLang="fr-FR" u="sng" dirty="0" smtClean="0">
                <a:latin typeface="Open Sans Light" pitchFamily="34" charset="0"/>
              </a:rPr>
              <a:t>Formulation </a:t>
            </a:r>
            <a:r>
              <a:rPr lang="en-GB" altLang="fr-FR" dirty="0" smtClean="0">
                <a:latin typeface="Open Sans Light" pitchFamily="34" charset="0"/>
              </a:rPr>
              <a:t>: which leads to the preparation of a policy document (common strategy, joint policy action plan, common sectoral Programme, joint action protocol, common agreement)</a:t>
            </a:r>
          </a:p>
          <a:p>
            <a:pPr algn="just"/>
            <a:endParaRPr lang="en-GB" altLang="fr-FR" sz="1400" dirty="0" smtClean="0">
              <a:latin typeface="Open Sans Light" pitchFamily="34" charset="0"/>
            </a:endParaRPr>
          </a:p>
          <a:p>
            <a:pPr algn="just"/>
            <a:r>
              <a:rPr lang="en-GB" altLang="fr-FR" u="sng" dirty="0" smtClean="0">
                <a:latin typeface="Open Sans Light" pitchFamily="34" charset="0"/>
              </a:rPr>
              <a:t>Establishment</a:t>
            </a:r>
            <a:r>
              <a:rPr lang="en-GB" altLang="fr-FR" dirty="0" smtClean="0">
                <a:latin typeface="Open Sans Light" pitchFamily="34" charset="0"/>
              </a:rPr>
              <a:t>: or the concrete set up of a network, facility, service (monitoring system, joint service provider and collaborative platform)</a:t>
            </a:r>
          </a:p>
          <a:p>
            <a:pPr algn="just"/>
            <a:endParaRPr lang="en-GB" altLang="fr-FR" dirty="0" smtClean="0">
              <a:latin typeface="Open Sans Light" pitchFamily="34" charset="0"/>
            </a:endParaRPr>
          </a:p>
          <a:p>
            <a:pPr algn="just"/>
            <a:r>
              <a:rPr lang="en-GB" altLang="fr-FR" u="sng" dirty="0" smtClean="0">
                <a:latin typeface="Open Sans Light" pitchFamily="34" charset="0"/>
              </a:rPr>
              <a:t>Adoption</a:t>
            </a:r>
            <a:r>
              <a:rPr lang="en-GB" altLang="fr-FR" dirty="0" smtClean="0">
                <a:latin typeface="Open Sans Light" pitchFamily="34" charset="0"/>
              </a:rPr>
              <a:t> or transfer of existing knowledge in a specific field</a:t>
            </a:r>
          </a:p>
          <a:p>
            <a:pPr algn="just"/>
            <a:endParaRPr lang="en-GB" altLang="fr-FR" dirty="0" smtClean="0">
              <a:latin typeface="Open Sans Light" pitchFamily="34" charset="0"/>
            </a:endParaRPr>
          </a:p>
          <a:p>
            <a:pPr algn="just"/>
            <a:r>
              <a:rPr lang="en-GB" altLang="fr-FR" u="sng" dirty="0" smtClean="0">
                <a:latin typeface="Open Sans Light" pitchFamily="34" charset="0"/>
              </a:rPr>
              <a:t>Investment</a:t>
            </a:r>
            <a:r>
              <a:rPr lang="en-GB" altLang="fr-FR" dirty="0" smtClean="0">
                <a:latin typeface="Open Sans Light" pitchFamily="34" charset="0"/>
              </a:rPr>
              <a:t>, provided that these demonstrate cross-border relevance and contribute to objectives of the 2 Seas Programme</a:t>
            </a:r>
          </a:p>
          <a:p>
            <a:endParaRPr lang="fr-FR" dirty="0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C25EF6-CFD0-42FD-86B4-34805F742048}" type="slidenum">
              <a:rPr lang="fr-FR" altLang="fr-FR" smtClean="0"/>
              <a:pPr/>
              <a:t>17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dirty="0" err="1" smtClean="0">
                <a:latin typeface="Open Sans Light" pitchFamily="34" charset="0"/>
              </a:rPr>
              <a:t>What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kind</a:t>
            </a:r>
            <a:r>
              <a:rPr lang="fr-FR" altLang="fr-FR" sz="2000" dirty="0" smtClean="0">
                <a:latin typeface="Open Sans Light" pitchFamily="34" charset="0"/>
              </a:rPr>
              <a:t> of actions and outputs are </a:t>
            </a:r>
            <a:r>
              <a:rPr lang="fr-FR" altLang="fr-FR" sz="2000" dirty="0" err="1" smtClean="0">
                <a:latin typeface="Open Sans Light" pitchFamily="34" charset="0"/>
              </a:rPr>
              <a:t>foreseen</a:t>
            </a:r>
            <a:r>
              <a:rPr lang="fr-FR" altLang="fr-FR" sz="2000" dirty="0" smtClean="0">
                <a:latin typeface="Open Sans Light" pitchFamily="34" charset="0"/>
              </a:rPr>
              <a:t> in </a:t>
            </a:r>
            <a:r>
              <a:rPr lang="fr-FR" altLang="fr-FR" sz="2000" dirty="0" err="1" smtClean="0">
                <a:latin typeface="Open Sans Light" pitchFamily="34" charset="0"/>
              </a:rPr>
              <a:t>your</a:t>
            </a:r>
            <a:r>
              <a:rPr lang="fr-FR" altLang="fr-FR" sz="2000" dirty="0" smtClean="0">
                <a:latin typeface="Open Sans Light" pitchFamily="34" charset="0"/>
              </a:rPr>
              <a:t> </a:t>
            </a:r>
            <a:r>
              <a:rPr lang="fr-FR" altLang="fr-FR" sz="2000" dirty="0" err="1" smtClean="0">
                <a:latin typeface="Open Sans Light" pitchFamily="34" charset="0"/>
              </a:rPr>
              <a:t>project</a:t>
            </a:r>
            <a:r>
              <a:rPr lang="fr-FR" altLang="fr-FR" sz="2000" dirty="0" smtClean="0">
                <a:latin typeface="Open Sans Light" pitchFamily="34" charset="0"/>
              </a:rPr>
              <a:t>? </a:t>
            </a:r>
            <a:endParaRPr lang="fr-FR" altLang="fr-FR" sz="2000" dirty="0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A1BDCA-6FD7-4963-9FA4-0ECC2AEFB3F4}" type="slidenum">
              <a:rPr lang="fr-FR" altLang="fr-FR" smtClean="0"/>
              <a:pPr/>
              <a:t>22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Powerpoint_Title_169-01.jpg"/>
          <p:cNvPicPr>
            <a:picLocks noChangeAspect="1"/>
          </p:cNvPicPr>
          <p:nvPr userDrawn="1"/>
        </p:nvPicPr>
        <p:blipFill>
          <a:blip r:embed="rId2" cstate="print"/>
          <a:srcRect t="29813"/>
          <a:stretch>
            <a:fillRect/>
          </a:stretch>
        </p:blipFill>
        <p:spPr bwMode="auto">
          <a:xfrm>
            <a:off x="0" y="1492250"/>
            <a:ext cx="91440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7" descr="interreg_programm_2-Seas_INTERNATIONAL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84188"/>
            <a:ext cx="3132138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 descr="2Mers_Stamp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571500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1707654"/>
            <a:ext cx="8229600" cy="857250"/>
          </a:xfrm>
        </p:spPr>
        <p:txBody>
          <a:bodyPr/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F3521-4229-44AD-814B-E11DE2936BC9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2072-4194-4BEE-B87C-E98AF88563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89B6-F1BF-4904-AA9B-F6B57DB2B8EA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9E09-A9E4-4A3A-AA2C-234DEECBC6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75EA-2BE1-45D3-BA34-290F83C67E0B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F7C1-6D76-4F26-852B-3A5BB1D419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28E28-DAFC-40EC-91C0-44D55DC1FC24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BE916-681F-42D6-AE47-2C5F8C6B63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F4639-9981-419E-AF4F-4ED0CF4BE65A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A827-9818-41B4-A176-817D268653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I:\Com'\2014-2020\CHARTE GRAPHIQUE\powerpoint\Powerpoint_Title_169-01.jpg"/>
          <p:cNvPicPr preferRelativeResize="0">
            <a:picLocks noChangeArrowheads="1"/>
          </p:cNvPicPr>
          <p:nvPr userDrawn="1"/>
        </p:nvPicPr>
        <p:blipFill>
          <a:blip r:embed="rId2" cstate="print"/>
          <a:srcRect t="8435" b="71568"/>
          <a:stretch>
            <a:fillRect/>
          </a:stretch>
        </p:blipFill>
        <p:spPr bwMode="auto">
          <a:xfrm>
            <a:off x="0" y="0"/>
            <a:ext cx="91440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I:\Com'\2014-2020\CHARTE GRAPHIQUE\powerpoint\Powerpoint_Title_169-01.jpg"/>
          <p:cNvPicPr preferRelativeResize="0">
            <a:picLocks noChangeArrowheads="1"/>
          </p:cNvPicPr>
          <p:nvPr userDrawn="1"/>
        </p:nvPicPr>
        <p:blipFill>
          <a:blip r:embed="rId2" cstate="print"/>
          <a:srcRect t="51122" b="3835"/>
          <a:stretch>
            <a:fillRect/>
          </a:stretch>
        </p:blipFill>
        <p:spPr bwMode="auto">
          <a:xfrm>
            <a:off x="0" y="2800350"/>
            <a:ext cx="9144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0000" y="1620000"/>
            <a:ext cx="7200000" cy="1980000"/>
          </a:xfrm>
        </p:spPr>
        <p:txBody>
          <a:bodyPr rtlCol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fr-FR" sz="3600" b="1" kern="1200" dirty="0" smtClean="0">
                <a:solidFill>
                  <a:srgbClr val="0C4CA3"/>
                </a:solidFill>
                <a:latin typeface="Open Sans Light"/>
                <a:ea typeface="+mj-ea"/>
                <a:cs typeface="Open Sans Light"/>
              </a:defRPr>
            </a:lvl1pPr>
          </a:lstStyle>
          <a:p>
            <a:r>
              <a:rPr lang="en-GB" noProof="0" smtClean="0"/>
              <a:t>Cliquez pour modifier le style du titre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6513" y="3794125"/>
            <a:ext cx="9144001" cy="1349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Powerpoint_wave_169.jpg"/>
          <p:cNvPicPr>
            <a:picLocks noChangeAspect="1"/>
          </p:cNvPicPr>
          <p:nvPr userDrawn="1"/>
        </p:nvPicPr>
        <p:blipFill>
          <a:blip r:embed="rId2" cstate="print"/>
          <a:srcRect l="6175" b="22627"/>
          <a:stretch>
            <a:fillRect/>
          </a:stretch>
        </p:blipFill>
        <p:spPr bwMode="auto">
          <a:xfrm>
            <a:off x="0" y="4333875"/>
            <a:ext cx="7092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interreg_programm_2-Seas_INTERNATIONAL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156075"/>
            <a:ext cx="2124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" descr="2Mers_Stamp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4214813"/>
            <a:ext cx="68421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19256" cy="33944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Open Sans Light"/>
              </a:defRPr>
            </a:lvl1pPr>
            <a:lvl2pPr>
              <a:defRPr sz="2400">
                <a:solidFill>
                  <a:schemeClr val="tx1"/>
                </a:solidFill>
                <a:latin typeface="Open Sans Light"/>
              </a:defRPr>
            </a:lvl2pPr>
            <a:lvl3pPr>
              <a:defRPr sz="2000">
                <a:solidFill>
                  <a:schemeClr val="tx1"/>
                </a:solidFill>
                <a:latin typeface="Open Sans Light"/>
              </a:defRPr>
            </a:lvl3pPr>
            <a:lvl4pPr>
              <a:defRPr sz="1800">
                <a:solidFill>
                  <a:schemeClr val="tx1"/>
                </a:solidFill>
                <a:latin typeface="Open Sans Light"/>
              </a:defRPr>
            </a:lvl4pPr>
            <a:lvl5pPr>
              <a:defRPr sz="1800">
                <a:solidFill>
                  <a:schemeClr val="tx1"/>
                </a:solidFill>
                <a:latin typeface="Open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Powerpoint_wave_169.jpg"/>
          <p:cNvPicPr>
            <a:picLocks noChangeAspect="1"/>
          </p:cNvPicPr>
          <p:nvPr userDrawn="1"/>
        </p:nvPicPr>
        <p:blipFill>
          <a:blip r:embed="rId2" cstate="print"/>
          <a:srcRect l="6175" b="22627"/>
          <a:stretch>
            <a:fillRect/>
          </a:stretch>
        </p:blipFill>
        <p:spPr bwMode="auto">
          <a:xfrm>
            <a:off x="0" y="4333875"/>
            <a:ext cx="7092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7" descr="interreg_programm_2-Seas_INTERNATIONAL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156075"/>
            <a:ext cx="2124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 descr="2Mers_Stamp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4214813"/>
            <a:ext cx="68421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C4CA3"/>
                </a:solidFill>
                <a:latin typeface="Open Sans Ligh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Powerpoint_wave_169.jpg"/>
          <p:cNvPicPr>
            <a:picLocks noChangeAspect="1"/>
          </p:cNvPicPr>
          <p:nvPr userDrawn="1"/>
        </p:nvPicPr>
        <p:blipFill>
          <a:blip r:embed="rId2" cstate="print"/>
          <a:srcRect l="6175" b="22627"/>
          <a:stretch>
            <a:fillRect/>
          </a:stretch>
        </p:blipFill>
        <p:spPr bwMode="auto">
          <a:xfrm>
            <a:off x="0" y="4333875"/>
            <a:ext cx="7092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7" descr="interreg_programm_2-Seas_INTERNATIONAL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156075"/>
            <a:ext cx="2124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 descr="2Mers_Stamp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4214813"/>
            <a:ext cx="68421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19256" cy="339447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Open Sans Light"/>
              </a:defRPr>
            </a:lvl1pPr>
            <a:lvl2pPr>
              <a:defRPr sz="2400">
                <a:solidFill>
                  <a:schemeClr val="tx1"/>
                </a:solidFill>
                <a:latin typeface="Open Sans Light"/>
              </a:defRPr>
            </a:lvl2pPr>
            <a:lvl3pPr>
              <a:defRPr sz="2000">
                <a:solidFill>
                  <a:schemeClr val="tx1"/>
                </a:solidFill>
                <a:latin typeface="Open Sans Light"/>
              </a:defRPr>
            </a:lvl3pPr>
            <a:lvl4pPr>
              <a:defRPr sz="1800">
                <a:solidFill>
                  <a:schemeClr val="tx1"/>
                </a:solidFill>
                <a:latin typeface="Open Sans Light"/>
              </a:defRPr>
            </a:lvl4pPr>
            <a:lvl5pPr>
              <a:defRPr sz="1800">
                <a:solidFill>
                  <a:schemeClr val="tx1"/>
                </a:solidFill>
                <a:latin typeface="Open Sans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933F-E224-4506-817B-74197F5399F8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37D3-4E15-402E-BE0C-C5BE2EAC9C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AFD48-F9A0-4699-BCC6-4B4D8ABDC5DA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BBEE-1CDB-4F66-A5D6-2971E939F2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C970-4915-4CA3-82DC-5D106DDCD0F4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81B8-B662-4396-ADA2-640678193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D20F-5095-4273-9DDE-ED9C30C69B10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F1B6E-C576-4CEB-8CD0-4C4E717D182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D1CAA0-96A7-47D9-B6AB-34696E0A1BEC}" type="datetimeFigureOut">
              <a:rPr lang="fr-FR"/>
              <a:pPr>
                <a:defRPr/>
              </a:pPr>
              <a:t>03/06/2016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838F373-4AE5-4B6D-A55B-75C4DB26BB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0" r:id="rId1"/>
    <p:sldLayoutId id="2147484861" r:id="rId2"/>
    <p:sldLayoutId id="2147484862" r:id="rId3"/>
    <p:sldLayoutId id="2147484863" r:id="rId4"/>
    <p:sldLayoutId id="2147484864" r:id="rId5"/>
    <p:sldLayoutId id="2147484851" r:id="rId6"/>
    <p:sldLayoutId id="2147484852" r:id="rId7"/>
    <p:sldLayoutId id="2147484853" r:id="rId8"/>
    <p:sldLayoutId id="2147484854" r:id="rId9"/>
    <p:sldLayoutId id="2147484855" r:id="rId10"/>
    <p:sldLayoutId id="2147484856" r:id="rId11"/>
    <p:sldLayoutId id="2147484857" r:id="rId12"/>
    <p:sldLayoutId id="2147484858" r:id="rId13"/>
    <p:sldLayoutId id="2147484859" r:id="rId14"/>
    <p:sldLayoutId id="2147484865" r:id="rId15"/>
    <p:sldLayoutId id="214748486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4"/>
          <p:cNvSpPr txBox="1">
            <a:spLocks/>
          </p:cNvSpPr>
          <p:nvPr/>
        </p:nvSpPr>
        <p:spPr bwMode="auto">
          <a:xfrm>
            <a:off x="503238" y="1709738"/>
            <a:ext cx="8280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000" dirty="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Cooperation Fair 2016</a:t>
            </a:r>
            <a:r>
              <a:rPr lang="en-US" altLang="fr-FR" sz="3600" dirty="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/>
            </a:r>
            <a:br>
              <a:rPr lang="en-US" altLang="fr-FR" sz="3600" dirty="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</a:br>
            <a:r>
              <a:rPr lang="en-US" altLang="fr-FR" sz="2700" dirty="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S.O. 4.1: Resource efficiency</a:t>
            </a:r>
            <a:endParaRPr lang="fr-FR" altLang="fr-FR" sz="2200" dirty="0">
              <a:solidFill>
                <a:srgbClr val="0C4CA3"/>
              </a:solidFill>
              <a:latin typeface="Open Sans Light" panose="020B03060305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131590"/>
            <a:ext cx="8218487" cy="3394075"/>
          </a:xfrm>
        </p:spPr>
        <p:txBody>
          <a:bodyPr/>
          <a:lstStyle/>
          <a:p>
            <a:pPr marL="342900" lvl="1" indent="-342900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Intervention of </a:t>
            </a:r>
            <a:r>
              <a:rPr lang="fr-FR" altLang="fr-FR" sz="2800" dirty="0" err="1" smtClean="0">
                <a:latin typeface="Open Sans Light" pitchFamily="34" charset="0"/>
              </a:rPr>
              <a:t>practitioner</a:t>
            </a:r>
            <a:r>
              <a:rPr lang="fr-FR" altLang="fr-FR" sz="2800" dirty="0" smtClean="0">
                <a:latin typeface="Open Sans Light" pitchFamily="34" charset="0"/>
              </a:rPr>
              <a:t>:</a:t>
            </a:r>
          </a:p>
          <a:p>
            <a:pPr marL="342900" lvl="1" indent="-342900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	</a:t>
            </a:r>
          </a:p>
          <a:p>
            <a:pPr marL="342900" lvl="1" indent="-342900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 </a:t>
            </a:r>
          </a:p>
          <a:p>
            <a:pPr marL="342900" lvl="1" indent="-342900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Q&amp;A </a:t>
            </a:r>
            <a:r>
              <a:rPr lang="fr-FR" altLang="fr-FR" sz="2800" dirty="0" err="1" smtClean="0">
                <a:latin typeface="Open Sans Light" pitchFamily="34" charset="0"/>
              </a:rPr>
              <a:t>with</a:t>
            </a:r>
            <a:r>
              <a:rPr lang="fr-FR" altLang="fr-FR" sz="2800" dirty="0" smtClean="0">
                <a:latin typeface="Open Sans Light" pitchFamily="34" charset="0"/>
              </a:rPr>
              <a:t>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Open Sans Light" pitchFamily="34" charset="0"/>
              </a:rPr>
              <a:t>2. </a:t>
            </a:r>
            <a:r>
              <a:rPr lang="fr-FR" dirty="0" err="1" smtClean="0">
                <a:latin typeface="Open Sans Light" pitchFamily="34" charset="0"/>
              </a:rPr>
              <a:t>Result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oriented</a:t>
            </a:r>
            <a:r>
              <a:rPr lang="fr-FR" dirty="0" smtClean="0">
                <a:latin typeface="Open Sans Light" pitchFamily="34" charset="0"/>
              </a:rPr>
              <a:t> = </a:t>
            </a:r>
            <a:r>
              <a:rPr lang="fr-FR" dirty="0" err="1" smtClean="0">
                <a:latin typeface="Open Sans Light" pitchFamily="34" charset="0"/>
              </a:rPr>
              <a:t>measurability</a:t>
            </a:r>
            <a:endParaRPr lang="en-GB" dirty="0" smtClean="0">
              <a:latin typeface="Open Sans Light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</p:nvPr>
        </p:nvGraphicFramePr>
        <p:xfrm>
          <a:off x="468313" y="1058863"/>
          <a:ext cx="8218487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ID</a:t>
                      </a:r>
                      <a:endParaRPr lang="fr-FR" sz="16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Output </a:t>
                      </a:r>
                      <a:r>
                        <a:rPr lang="fr-FR" sz="1600" b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indicator</a:t>
                      </a:r>
                      <a:endParaRPr lang="fr-FR" sz="16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Target value</a:t>
                      </a:r>
                      <a:endParaRPr lang="fr-FR" sz="16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 4.1.1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 of strategies and action plans developed for a more efficient use of natural resources and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7</a:t>
                      </a:r>
                      <a:endParaRPr lang="fr-FR" sz="14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 4.1.2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baseline="0" dirty="0" err="1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</a:t>
                      </a:r>
                      <a:r>
                        <a:rPr lang="fr-FR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of solutions (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methods / tools / services) established for a more efficient use of natural resources and materials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29</a:t>
                      </a:r>
                      <a:endParaRPr lang="fr-FR" sz="14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 4.1.3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 of tests, pilots, demonstration actions and feasibility studies implemented for a more efficient use of natural resources and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8</a:t>
                      </a:r>
                      <a:endParaRPr lang="fr-FR" sz="14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OI 4.1.4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baseline="0" dirty="0" smtClean="0">
                        <a:solidFill>
                          <a:schemeClr val="dk1"/>
                        </a:solidFill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Number of small scale physical or e-infrastructures/equipments, partly or entirely supported by the operations, related to a more efficient use of natural resources and materials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4</a:t>
                      </a:r>
                      <a:endParaRPr lang="fr-FR" sz="1400" b="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Output </a:t>
            </a:r>
            <a:r>
              <a:rPr lang="fr-FR" altLang="fr-FR" dirty="0" err="1" smtClean="0">
                <a:latin typeface="Open Sans Light" pitchFamily="34" charset="0"/>
              </a:rPr>
              <a:t>Indicator</a:t>
            </a:r>
            <a:r>
              <a:rPr lang="fr-FR" altLang="fr-FR" dirty="0" smtClean="0">
                <a:latin typeface="Open Sans Light" pitchFamily="34" charset="0"/>
              </a:rPr>
              <a:t> 4.1.1	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131888"/>
            <a:ext cx="8218487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altLang="fr-FR" sz="2400" dirty="0" smtClean="0">
              <a:latin typeface="Open Sans Light" pitchFamily="34" charset="0"/>
              <a:cs typeface="Open Sans Light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fr-FR" sz="2400" dirty="0" smtClean="0">
                <a:latin typeface="Open Sans Light" pitchFamily="34" charset="0"/>
                <a:cs typeface="Open Sans Light" pitchFamily="34" charset="0"/>
              </a:rPr>
              <a:t>The </a:t>
            </a:r>
            <a:r>
              <a:rPr lang="en-US" altLang="fr-FR" sz="2400" b="1" dirty="0" smtClean="0">
                <a:latin typeface="Open Sans Light" pitchFamily="34" charset="0"/>
                <a:cs typeface="Open Sans Light" pitchFamily="34" charset="0"/>
              </a:rPr>
              <a:t>common strategy for development, joint policy actions </a:t>
            </a:r>
            <a:r>
              <a:rPr lang="en-US" altLang="fr-FR" sz="2400" dirty="0" smtClean="0">
                <a:latin typeface="Open Sans Light" pitchFamily="34" charset="0"/>
                <a:cs typeface="Open Sans Light" pitchFamily="34" charset="0"/>
              </a:rPr>
              <a:t>plan, </a:t>
            </a:r>
            <a:r>
              <a:rPr lang="en-US" altLang="fr-FR" sz="2400" dirty="0" err="1" smtClean="0">
                <a:latin typeface="Open Sans Light" pitchFamily="34" charset="0"/>
                <a:cs typeface="Open Sans Light" pitchFamily="34" charset="0"/>
              </a:rPr>
              <a:t>etc</a:t>
            </a:r>
            <a:r>
              <a:rPr lang="en-US" altLang="fr-FR" sz="2400" dirty="0" smtClean="0">
                <a:latin typeface="Open Sans Light" pitchFamily="34" charset="0"/>
                <a:cs typeface="Open Sans Light" pitchFamily="34" charset="0"/>
              </a:rPr>
              <a:t> developed as a result of cross-border cooperation in order to </a:t>
            </a:r>
            <a:r>
              <a:rPr lang="en-US" altLang="fr-FR" sz="2400" b="1" dirty="0" smtClean="0">
                <a:latin typeface="Open Sans Light" pitchFamily="34" charset="0"/>
                <a:cs typeface="Open Sans Light" pitchFamily="34" charset="0"/>
              </a:rPr>
              <a:t>promote a more efficient use of natural resources and materials</a:t>
            </a:r>
            <a:r>
              <a:rPr lang="fr-FR" altLang="fr-FR" sz="2400" dirty="0" smtClean="0">
                <a:latin typeface="Open Sans Light" pitchFamily="34" charset="0"/>
                <a:cs typeface="Open Sans Light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itchFamily="34" charset="0"/>
              </a:rPr>
              <a:t>Output Indicator 4.1.2	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sz="2000" kern="0" dirty="0"/>
              <a:t>T</a:t>
            </a:r>
            <a:r>
              <a:rPr lang="en-US" sz="2000" kern="0" dirty="0" smtClean="0"/>
              <a:t>he </a:t>
            </a:r>
            <a:r>
              <a:rPr lang="en-US" sz="2000" b="1" kern="0" dirty="0" smtClean="0"/>
              <a:t>solutions (e.g. monitoring system, collaborative platform</a:t>
            </a:r>
            <a:r>
              <a:rPr lang="en-US" sz="2000" kern="0" dirty="0" smtClean="0"/>
              <a:t>, etc.) for a more efficient use of natural resources and materials established at cross-border scale </a:t>
            </a:r>
            <a:r>
              <a:rPr lang="en-US" sz="2000" b="1" kern="0" dirty="0" smtClean="0"/>
              <a:t>which aims at the operational implementation of preparatory cooperation steps</a:t>
            </a:r>
            <a:r>
              <a:rPr lang="en-US" sz="2000" kern="0" dirty="0" smtClean="0"/>
              <a:t>, in particular those deriving from joint policy documents.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2000" kern="0" dirty="0" smtClean="0"/>
          </a:p>
          <a:p>
            <a:pPr marL="0" lvl="1" indent="0">
              <a:buFont typeface="Arial" charset="0"/>
              <a:buNone/>
              <a:defRPr/>
            </a:pPr>
            <a:r>
              <a:rPr lang="en-US" sz="2000" kern="0" dirty="0" smtClean="0"/>
              <a:t>These solutions can </a:t>
            </a:r>
            <a:r>
              <a:rPr lang="en-US" sz="2000" b="1" kern="0" dirty="0" smtClean="0"/>
              <a:t>be</a:t>
            </a:r>
            <a:r>
              <a:rPr lang="en-US" sz="2000" kern="0" dirty="0" smtClean="0"/>
              <a:t> </a:t>
            </a:r>
            <a:r>
              <a:rPr lang="en-US" sz="2000" b="1" kern="0" dirty="0" smtClean="0"/>
              <a:t>created “ex nihilo”</a:t>
            </a:r>
            <a:r>
              <a:rPr lang="en-US" sz="2000" kern="0" dirty="0" smtClean="0"/>
              <a:t> as a direct result of cross-border cooperation or </a:t>
            </a:r>
            <a:r>
              <a:rPr lang="en-US" sz="2000" b="1" kern="0" dirty="0" smtClean="0"/>
              <a:t>be based on existing ones </a:t>
            </a:r>
            <a:r>
              <a:rPr lang="en-US" sz="2000" kern="0" dirty="0" smtClean="0"/>
              <a:t>in a specific country and used by partners located in other MS of the eligible area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itchFamily="34" charset="0"/>
              </a:rPr>
              <a:t>Output Indicator 4.1.3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fr-FR" sz="2000" dirty="0" smtClean="0">
                <a:latin typeface="Open Sans Light" pitchFamily="34" charset="0"/>
              </a:rPr>
              <a:t>The </a:t>
            </a:r>
            <a:r>
              <a:rPr lang="en-US" altLang="fr-FR" sz="2000" b="1" dirty="0" smtClean="0">
                <a:latin typeface="Open Sans Light" pitchFamily="34" charset="0"/>
              </a:rPr>
              <a:t>tests, pilots and demonstration actions </a:t>
            </a:r>
            <a:r>
              <a:rPr lang="en-US" altLang="fr-FR" sz="2000" dirty="0" smtClean="0">
                <a:latin typeface="Open Sans Light" pitchFamily="34" charset="0"/>
              </a:rPr>
              <a:t>carried out in a cross-border context on products, services, processes, devices, mechanism, </a:t>
            </a:r>
            <a:r>
              <a:rPr lang="en-US" altLang="fr-FR" sz="2000" dirty="0" err="1" smtClean="0">
                <a:latin typeface="Open Sans Light" pitchFamily="34" charset="0"/>
              </a:rPr>
              <a:t>etc</a:t>
            </a:r>
            <a:r>
              <a:rPr lang="en-US" altLang="fr-FR" sz="2000" dirty="0" smtClean="0">
                <a:latin typeface="Open Sans Light" pitchFamily="34" charset="0"/>
              </a:rPr>
              <a:t> developed through the adoption of new solutions for a more efficient use of natural resources and materials. (…)</a:t>
            </a:r>
          </a:p>
          <a:p>
            <a:pPr marL="0" indent="0">
              <a:buFont typeface="Arial" charset="0"/>
              <a:buNone/>
            </a:pPr>
            <a:endParaRPr lang="en-US" altLang="fr-FR" sz="2000" dirty="0" smtClean="0">
              <a:latin typeface="Open Sans Light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fr-FR" sz="2000" dirty="0" smtClean="0">
                <a:latin typeface="Open Sans Light" pitchFamily="34" charset="0"/>
              </a:rPr>
              <a:t>The </a:t>
            </a:r>
            <a:r>
              <a:rPr lang="en-US" altLang="fr-FR" sz="2000" b="1" dirty="0" smtClean="0">
                <a:latin typeface="Open Sans Light" pitchFamily="34" charset="0"/>
              </a:rPr>
              <a:t>feasibility studies </a:t>
            </a:r>
            <a:r>
              <a:rPr lang="en-US" altLang="fr-FR" sz="2000" dirty="0" smtClean="0">
                <a:latin typeface="Open Sans Light" pitchFamily="34" charset="0"/>
              </a:rPr>
              <a:t>(…) which pave the way to the wide-scale </a:t>
            </a:r>
            <a:r>
              <a:rPr lang="en-US" altLang="fr-FR" sz="2000" b="1" dirty="0" smtClean="0">
                <a:latin typeface="Open Sans Light" pitchFamily="34" charset="0"/>
              </a:rPr>
              <a:t>implementation of products/services/processes</a:t>
            </a:r>
            <a:r>
              <a:rPr lang="en-US" altLang="fr-FR" sz="2000" dirty="0" smtClean="0">
                <a:latin typeface="Open Sans Light" pitchFamily="34" charset="0"/>
              </a:rPr>
              <a:t> or financing of </a:t>
            </a:r>
            <a:r>
              <a:rPr lang="en-US" altLang="fr-FR" sz="2000" b="1" dirty="0" smtClean="0">
                <a:latin typeface="Open Sans Light" pitchFamily="34" charset="0"/>
              </a:rPr>
              <a:t>small-scale infrastructure or equipment</a:t>
            </a:r>
            <a:r>
              <a:rPr lang="en-US" altLang="fr-FR" sz="2000" dirty="0" smtClean="0">
                <a:latin typeface="Open Sans Light" pitchFamily="34" charset="0"/>
              </a:rPr>
              <a:t> of cross-border added-value related to a more efficient use of natural resources and materials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itchFamily="34" charset="0"/>
              </a:rPr>
              <a:t>Output Indicator 4.1.4	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fr-FR" sz="2000" dirty="0" smtClean="0">
                <a:latin typeface="Open Sans Light" pitchFamily="34" charset="0"/>
              </a:rPr>
              <a:t>The </a:t>
            </a:r>
            <a:r>
              <a:rPr lang="en-US" altLang="fr-FR" sz="2000" b="1" dirty="0" smtClean="0">
                <a:latin typeface="Open Sans Light" pitchFamily="34" charset="0"/>
              </a:rPr>
              <a:t>small scale physical or e-infrastructures &amp; </a:t>
            </a:r>
            <a:r>
              <a:rPr lang="en-US" altLang="fr-FR" sz="2000" b="1" dirty="0" err="1" smtClean="0">
                <a:latin typeface="Open Sans Light" pitchFamily="34" charset="0"/>
              </a:rPr>
              <a:t>equipments</a:t>
            </a:r>
            <a:r>
              <a:rPr lang="en-US" altLang="fr-FR" sz="2000" b="1" dirty="0" smtClean="0">
                <a:latin typeface="Open Sans Light" pitchFamily="34" charset="0"/>
              </a:rPr>
              <a:t> </a:t>
            </a:r>
            <a:r>
              <a:rPr lang="en-US" altLang="fr-FR" sz="2000" dirty="0" smtClean="0">
                <a:latin typeface="Open Sans Light" pitchFamily="34" charset="0"/>
              </a:rPr>
              <a:t>related to a more efficient use of natural resources and materials which are partly or entirely co-financed by selected operations</a:t>
            </a:r>
            <a:r>
              <a:rPr lang="en-US" altLang="fr-FR" sz="2000" dirty="0" smtClean="0">
                <a:latin typeface="Open Sans Light" pitchFamily="34" charset="0"/>
              </a:rPr>
              <a:t>.</a:t>
            </a:r>
          </a:p>
          <a:p>
            <a:pPr marL="0" indent="0">
              <a:buFont typeface="Arial" charset="0"/>
              <a:buNone/>
            </a:pPr>
            <a:endParaRPr lang="en-US" altLang="fr-FR" sz="2000" dirty="0" smtClean="0">
              <a:latin typeface="Open Sans Light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fr-FR" sz="2000" dirty="0" smtClean="0">
                <a:latin typeface="Open Sans Light" pitchFamily="34" charset="0"/>
              </a:rPr>
              <a:t>The co-financing of these small-scale infrastructures &amp; </a:t>
            </a:r>
            <a:r>
              <a:rPr lang="en-US" altLang="fr-FR" sz="2000" dirty="0" err="1" smtClean="0">
                <a:latin typeface="Open Sans Light" pitchFamily="34" charset="0"/>
              </a:rPr>
              <a:t>equipments</a:t>
            </a:r>
            <a:r>
              <a:rPr lang="en-US" altLang="fr-FR" sz="2000" dirty="0" smtClean="0">
                <a:latin typeface="Open Sans Light" pitchFamily="34" charset="0"/>
              </a:rPr>
              <a:t> </a:t>
            </a:r>
            <a:r>
              <a:rPr lang="en-US" altLang="fr-FR" sz="2000" b="1" dirty="0" smtClean="0">
                <a:latin typeface="Open Sans Light" pitchFamily="34" charset="0"/>
              </a:rPr>
              <a:t>can relate to the implementation</a:t>
            </a:r>
            <a:r>
              <a:rPr lang="en-US" altLang="fr-FR" sz="2000" dirty="0" smtClean="0">
                <a:latin typeface="Open Sans Light" pitchFamily="34" charset="0"/>
              </a:rPr>
              <a:t> of the pilot or demonstration phase of the operations (e.g. purchase of equipment) or </a:t>
            </a:r>
            <a:r>
              <a:rPr lang="en-US" altLang="fr-FR" sz="2000" b="1" dirty="0" smtClean="0">
                <a:latin typeface="Open Sans Light" pitchFamily="34" charset="0"/>
              </a:rPr>
              <a:t>be the final delivery </a:t>
            </a:r>
            <a:r>
              <a:rPr lang="en-US" altLang="fr-FR" sz="2000" dirty="0" smtClean="0">
                <a:latin typeface="Open Sans Light" pitchFamily="34" charset="0"/>
              </a:rPr>
              <a:t>of the operations for an improved situation at cross-border scale.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Intervention of </a:t>
            </a:r>
            <a:r>
              <a:rPr lang="fr-FR" altLang="fr-FR" sz="2800" dirty="0" err="1" smtClean="0">
                <a:latin typeface="Open Sans Light" pitchFamily="34" charset="0"/>
              </a:rPr>
              <a:t>practitioner</a:t>
            </a:r>
            <a:r>
              <a:rPr lang="fr-FR" altLang="fr-FR" sz="2800" dirty="0" smtClean="0">
                <a:latin typeface="Open Sans Light" pitchFamily="34" charset="0"/>
              </a:rPr>
              <a:t> </a:t>
            </a: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	</a:t>
            </a: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Q&amp;A </a:t>
            </a:r>
            <a:r>
              <a:rPr lang="fr-FR" altLang="fr-FR" sz="2800" dirty="0" err="1" smtClean="0">
                <a:latin typeface="Open Sans Light" pitchFamily="34" charset="0"/>
              </a:rPr>
              <a:t>with</a:t>
            </a:r>
            <a:r>
              <a:rPr lang="fr-FR" altLang="fr-FR" sz="2800" dirty="0" smtClean="0">
                <a:latin typeface="Open Sans Light" pitchFamily="34" charset="0"/>
              </a:rPr>
              <a:t>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Open Sans Light" pitchFamily="34" charset="0"/>
              </a:rPr>
              <a:t>3. Type of actions to </a:t>
            </a:r>
            <a:r>
              <a:rPr lang="fr-FR" dirty="0" err="1" smtClean="0">
                <a:latin typeface="Open Sans Light" pitchFamily="34" charset="0"/>
              </a:rPr>
              <a:t>be</a:t>
            </a:r>
            <a:r>
              <a:rPr lang="fr-FR" dirty="0" smtClean="0">
                <a:latin typeface="Open Sans Light" pitchFamily="34" charset="0"/>
              </a:rPr>
              <a:t> </a:t>
            </a:r>
            <a:r>
              <a:rPr lang="fr-FR" dirty="0" err="1" smtClean="0">
                <a:latin typeface="Open Sans Light" pitchFamily="34" charset="0"/>
              </a:rPr>
              <a:t>supported</a:t>
            </a:r>
            <a:endParaRPr lang="en-GB" dirty="0" smtClean="0">
              <a:latin typeface="Open Sans Light" pitchFamily="34" charset="0"/>
            </a:endParaRPr>
          </a:p>
        </p:txBody>
      </p:sp>
      <p:sp>
        <p:nvSpPr>
          <p:cNvPr id="2560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563688"/>
            <a:ext cx="8218487" cy="20875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GB" altLang="fr-FR" b="1" smtClean="0">
                <a:latin typeface="Open Sans Light" pitchFamily="34" charset="0"/>
              </a:rPr>
              <a:t>Formulation</a:t>
            </a:r>
          </a:p>
          <a:p>
            <a:pPr algn="ctr">
              <a:buFont typeface="Arial" charset="0"/>
              <a:buNone/>
            </a:pPr>
            <a:r>
              <a:rPr lang="en-GB" altLang="fr-FR" b="1" smtClean="0">
                <a:latin typeface="Open Sans Light" pitchFamily="34" charset="0"/>
              </a:rPr>
              <a:t>Establishment</a:t>
            </a:r>
          </a:p>
          <a:p>
            <a:pPr algn="ctr">
              <a:buFont typeface="Arial" charset="0"/>
              <a:buNone/>
            </a:pPr>
            <a:r>
              <a:rPr lang="en-GB" altLang="fr-FR" b="1" smtClean="0">
                <a:latin typeface="Open Sans Light" pitchFamily="34" charset="0"/>
              </a:rPr>
              <a:t>Adoption</a:t>
            </a:r>
          </a:p>
          <a:p>
            <a:pPr algn="ctr">
              <a:buFont typeface="Arial" charset="0"/>
              <a:buNone/>
            </a:pPr>
            <a:r>
              <a:rPr lang="en-GB" altLang="fr-FR" b="1" smtClean="0">
                <a:latin typeface="Open Sans Light" pitchFamily="34" charset="0"/>
              </a:rPr>
              <a:t>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Open Sans Light" pitchFamily="34" charset="0"/>
              </a:rPr>
              <a:t>Formulation	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Type of action in the CP</a:t>
            </a: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Of approaches (protocols, tools) for green public procurement (GPP) to promote the efficient use of natural resources and materials </a:t>
            </a: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Of common agreements and joint action protocols between stakeholders for more sustainable and resource-efficient activities</a:t>
            </a:r>
          </a:p>
          <a:p>
            <a:pPr marL="0" indent="0">
              <a:buNone/>
            </a:pPr>
            <a:endParaRPr lang="en-US" sz="2000" dirty="0" smtClean="0">
              <a:latin typeface="Open Sans Light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Applied to a concrete proposal</a:t>
            </a:r>
          </a:p>
          <a:p>
            <a:pPr marL="360000" indent="-360000">
              <a:spcBef>
                <a:spcPts val="0"/>
              </a:spcBef>
              <a:buNone/>
            </a:pPr>
            <a:r>
              <a:rPr lang="en-US" sz="2000" dirty="0" smtClean="0">
                <a:latin typeface="Open Sans Light" pitchFamily="34" charset="0"/>
              </a:rPr>
              <a:t>-	Development </a:t>
            </a:r>
            <a:r>
              <a:rPr lang="en-US" sz="2000" dirty="0" smtClean="0">
                <a:latin typeface="Open Sans Light" pitchFamily="34" charset="0"/>
              </a:rPr>
              <a:t>of a joint action plan to manage at cross border level coastal soil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Open Sans Light" pitchFamily="34" charset="0"/>
              </a:rPr>
              <a:t>Establishment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Type of action in the CP</a:t>
            </a: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Of collaborative platforms and services towards the key economic stakeholders to strengthen a more resource-efficient economy </a:t>
            </a:r>
          </a:p>
          <a:p>
            <a:pPr marL="0" indent="0">
              <a:buFont typeface="Arial" charset="0"/>
              <a:buNone/>
            </a:pPr>
            <a:endParaRPr lang="en-US" sz="2000" dirty="0" smtClean="0">
              <a:latin typeface="Open Sans Light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Applied to a concrete proposal</a:t>
            </a:r>
          </a:p>
          <a:p>
            <a:pPr marL="360000" indent="-360000">
              <a:spcBef>
                <a:spcPts val="0"/>
              </a:spcBef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-	Establishment </a:t>
            </a:r>
            <a:r>
              <a:rPr lang="en-US" sz="2000" dirty="0" smtClean="0">
                <a:latin typeface="Open Sans Light" pitchFamily="34" charset="0"/>
              </a:rPr>
              <a:t>of a cross border cluster of experts working on the preservation of marine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>
                <a:latin typeface="Open Sans Light" pitchFamily="34" charset="0"/>
              </a:rPr>
              <a:t>Objectives of the </a:t>
            </a:r>
            <a:r>
              <a:rPr lang="en-GB" altLang="fr-FR" dirty="0" smtClean="0">
                <a:latin typeface="Open Sans Light" pitchFamily="34" charset="0"/>
              </a:rPr>
              <a:t>session</a:t>
            </a:r>
            <a:endParaRPr lang="en-GB" altLang="fr-FR" dirty="0" smtClean="0">
              <a:latin typeface="Open Sans Light" pitchFamily="34" charset="0"/>
            </a:endParaRPr>
          </a:p>
        </p:txBody>
      </p:sp>
      <p:sp>
        <p:nvSpPr>
          <p:cNvPr id="1024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r>
              <a:rPr lang="en-GB" altLang="fr-FR" dirty="0" smtClean="0">
                <a:latin typeface="Open Sans Light" pitchFamily="34" charset="0"/>
              </a:rPr>
              <a:t>Detail what the </a:t>
            </a:r>
            <a:r>
              <a:rPr lang="en-GB" altLang="fr-FR" dirty="0" smtClean="0">
                <a:latin typeface="Open Sans Light" pitchFamily="34" charset="0"/>
              </a:rPr>
              <a:t>Programme </a:t>
            </a:r>
            <a:r>
              <a:rPr lang="en-GB" altLang="fr-FR" dirty="0" smtClean="0">
                <a:latin typeface="Open Sans Light" pitchFamily="34" charset="0"/>
              </a:rPr>
              <a:t>wants to achieve in this S.O</a:t>
            </a:r>
          </a:p>
          <a:p>
            <a:pPr>
              <a:buFont typeface="Arial" charset="0"/>
              <a:buNone/>
            </a:pPr>
            <a:endParaRPr lang="en-GB" altLang="fr-FR" dirty="0" smtClean="0">
              <a:latin typeface="Open Sans Light" pitchFamily="34" charset="0"/>
            </a:endParaRPr>
          </a:p>
          <a:p>
            <a:r>
              <a:rPr lang="en-GB" altLang="fr-FR" dirty="0" smtClean="0">
                <a:latin typeface="Open Sans Light" pitchFamily="34" charset="0"/>
              </a:rPr>
              <a:t>Elaborate how your project can contribute to that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82913"/>
            <a:ext cx="9144000" cy="216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Open Sans Light" pitchFamily="34" charset="0"/>
              </a:rPr>
              <a:t>Adoption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Type of action in the CP</a:t>
            </a: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Of new technological solutions that reduce the use of natural resources and raw materials resources and encourage bio-based products </a:t>
            </a:r>
          </a:p>
          <a:p>
            <a:pPr marL="0" indent="0"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By economic stakeholders in the maritime sector (e.g. ports) of green technologies to increase resource efficiency, for instance by reduction of waste flows</a:t>
            </a:r>
          </a:p>
          <a:p>
            <a:pPr marL="0" indent="0">
              <a:buFont typeface="Arial" charset="0"/>
              <a:buNone/>
            </a:pPr>
            <a:endParaRPr lang="en-US" sz="2000" dirty="0" smtClean="0">
              <a:latin typeface="Open Sans Light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Applied to a concrete proposal</a:t>
            </a:r>
          </a:p>
          <a:p>
            <a:pPr marL="360000" indent="-360000">
              <a:spcBef>
                <a:spcPts val="0"/>
              </a:spcBef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-	Adoption </a:t>
            </a:r>
            <a:r>
              <a:rPr lang="en-US" sz="2000" dirty="0" smtClean="0">
                <a:latin typeface="Open Sans Light" pitchFamily="34" charset="0"/>
              </a:rPr>
              <a:t>of new techniques to reduce the use of water in industrial </a:t>
            </a:r>
            <a:r>
              <a:rPr lang="en-US" sz="2000" dirty="0" smtClean="0">
                <a:latin typeface="Open Sans Light" pitchFamily="34" charset="0"/>
              </a:rPr>
              <a:t>processes</a:t>
            </a:r>
            <a:endParaRPr lang="en-US" sz="2000" dirty="0" smtClean="0">
              <a:latin typeface="Open 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Open Sans Light" pitchFamily="34" charset="0"/>
              </a:rPr>
              <a:t>Investment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Type of action in the CP</a:t>
            </a:r>
          </a:p>
          <a:p>
            <a:r>
              <a:rPr lang="en-US" sz="2000" dirty="0" smtClean="0">
                <a:latin typeface="Open Sans Light" pitchFamily="34" charset="0"/>
              </a:rPr>
              <a:t>in support of the application of more resource efficient solutions, for instance as part of cross-border pilot initiatives to implement nature-based and green technology solutions </a:t>
            </a:r>
          </a:p>
          <a:p>
            <a:pPr>
              <a:buFont typeface="Arial" charset="0"/>
              <a:buNone/>
            </a:pPr>
            <a:endParaRPr lang="en-US" sz="2000" dirty="0" smtClean="0">
              <a:latin typeface="Open Sans Light" pitchFamily="34" charset="0"/>
            </a:endParaRPr>
          </a:p>
          <a:p>
            <a:pPr>
              <a:buFont typeface="Arial" charset="0"/>
              <a:buNone/>
            </a:pPr>
            <a:r>
              <a:rPr lang="en-US" sz="2000" u="sng" dirty="0" smtClean="0">
                <a:latin typeface="Open Sans Light" pitchFamily="34" charset="0"/>
              </a:rPr>
              <a:t>Applied to a concrete proposal</a:t>
            </a:r>
          </a:p>
          <a:p>
            <a:pPr>
              <a:buFont typeface="Arial" charset="0"/>
              <a:buNone/>
            </a:pPr>
            <a:r>
              <a:rPr lang="en-US" sz="2000" dirty="0" smtClean="0">
                <a:latin typeface="Open Sans Light" pitchFamily="34" charset="0"/>
              </a:rPr>
              <a:t>- Investment in new infrastructures leading to the optimisation of the usage of water in a given industrial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Intervention of </a:t>
            </a:r>
            <a:r>
              <a:rPr lang="fr-FR" altLang="fr-FR" sz="2800" dirty="0" err="1" smtClean="0">
                <a:latin typeface="Open Sans Light" pitchFamily="34" charset="0"/>
              </a:rPr>
              <a:t>practitioner</a:t>
            </a: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	</a:t>
            </a: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Q&amp;A </a:t>
            </a:r>
            <a:r>
              <a:rPr lang="fr-FR" altLang="fr-FR" sz="2800" dirty="0" err="1" smtClean="0">
                <a:latin typeface="Open Sans Light" pitchFamily="34" charset="0"/>
              </a:rPr>
              <a:t>with</a:t>
            </a:r>
            <a:r>
              <a:rPr lang="fr-FR" altLang="fr-FR" sz="2800" dirty="0" smtClean="0">
                <a:latin typeface="Open Sans Light" pitchFamily="34" charset="0"/>
              </a:rPr>
              <a:t>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4. </a:t>
            </a:r>
            <a:r>
              <a:rPr lang="fr-FR" altLang="fr-FR" dirty="0" err="1" smtClean="0">
                <a:latin typeface="Open Sans Light" pitchFamily="34" charset="0"/>
              </a:rPr>
              <a:t>Who</a:t>
            </a:r>
            <a:r>
              <a:rPr lang="fr-FR" altLang="fr-FR" dirty="0" smtClean="0">
                <a:latin typeface="Open Sans Light" pitchFamily="34" charset="0"/>
              </a:rPr>
              <a:t>? Our </a:t>
            </a:r>
            <a:r>
              <a:rPr lang="fr-FR" altLang="fr-FR" dirty="0" err="1" smtClean="0">
                <a:latin typeface="Open Sans Light" pitchFamily="34" charset="0"/>
              </a:rPr>
              <a:t>target</a:t>
            </a:r>
            <a:r>
              <a:rPr lang="fr-FR" altLang="fr-FR" dirty="0" smtClean="0">
                <a:latin typeface="Open Sans Light" pitchFamily="34" charset="0"/>
              </a:rPr>
              <a:t> groups</a:t>
            </a:r>
            <a:endParaRPr lang="en-GB" altLang="fr-FR" dirty="0" smtClean="0">
              <a:latin typeface="Open Sans Light" pitchFamily="34" charset="0"/>
            </a:endParaRPr>
          </a:p>
        </p:txBody>
      </p:sp>
      <p:sp>
        <p:nvSpPr>
          <p:cNvPr id="31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6635750" cy="3394075"/>
          </a:xfrm>
        </p:spPr>
        <p:txBody>
          <a:bodyPr/>
          <a:lstStyle/>
          <a:p>
            <a:pPr marL="358775" indent="-358775" eaLnBrk="1" hangingPunct="1">
              <a:buFontTx/>
              <a:buChar char="-"/>
            </a:pPr>
            <a:r>
              <a:rPr lang="en-US" altLang="fr-FR" sz="1400" dirty="0" smtClean="0">
                <a:latin typeface="Open Sans Light" pitchFamily="34" charset="0"/>
              </a:rPr>
              <a:t>Local, regional and national authorities and their affiliated bodies</a:t>
            </a:r>
          </a:p>
          <a:p>
            <a:pPr marL="358775" indent="-358775" eaLnBrk="1" hangingPunct="1">
              <a:buFontTx/>
              <a:buChar char="-"/>
            </a:pPr>
            <a:r>
              <a:rPr lang="fr-FR" altLang="fr-FR" sz="1400" dirty="0" err="1" smtClean="0">
                <a:latin typeface="Open Sans Light" pitchFamily="34" charset="0"/>
              </a:rPr>
              <a:t>Universities</a:t>
            </a:r>
            <a:r>
              <a:rPr lang="fr-FR" altLang="fr-FR" sz="1400" dirty="0" smtClean="0">
                <a:latin typeface="Open Sans Light" pitchFamily="34" charset="0"/>
              </a:rPr>
              <a:t> and </a:t>
            </a:r>
            <a:r>
              <a:rPr lang="fr-FR" altLang="fr-FR" sz="1400" dirty="0" err="1" smtClean="0">
                <a:latin typeface="Open Sans Light" pitchFamily="34" charset="0"/>
              </a:rPr>
              <a:t>research</a:t>
            </a:r>
            <a:r>
              <a:rPr lang="fr-FR" altLang="fr-FR" sz="1400" dirty="0" smtClean="0">
                <a:latin typeface="Open Sans Light" pitchFamily="34" charset="0"/>
              </a:rPr>
              <a:t> centres </a:t>
            </a:r>
          </a:p>
          <a:p>
            <a:pPr marL="358775" indent="-358775" eaLnBrk="1" hangingPunct="1">
              <a:buFontTx/>
              <a:buChar char="-"/>
            </a:pPr>
            <a:r>
              <a:rPr lang="en-US" altLang="fr-FR" sz="1400" dirty="0" smtClean="0">
                <a:latin typeface="Open Sans Light" pitchFamily="34" charset="0"/>
              </a:rPr>
              <a:t>Small and medium sized enterprises and organisations representing SMEs </a:t>
            </a:r>
          </a:p>
          <a:p>
            <a:pPr marL="358775" indent="-358775" eaLnBrk="1" hangingPunct="1">
              <a:buFontTx/>
              <a:buChar char="-"/>
            </a:pPr>
            <a:r>
              <a:rPr lang="fr-FR" altLang="fr-FR" sz="1400" dirty="0" smtClean="0">
                <a:latin typeface="Open Sans Light" pitchFamily="34" charset="0"/>
              </a:rPr>
              <a:t>Social </a:t>
            </a:r>
            <a:r>
              <a:rPr lang="fr-FR" altLang="fr-FR" sz="1400" dirty="0" err="1" smtClean="0">
                <a:latin typeface="Open Sans Light" pitchFamily="34" charset="0"/>
              </a:rPr>
              <a:t>enterprises</a:t>
            </a:r>
            <a:r>
              <a:rPr lang="fr-FR" altLang="fr-FR" sz="1400" dirty="0" smtClean="0">
                <a:latin typeface="Open Sans Light" pitchFamily="34" charset="0"/>
              </a:rPr>
              <a:t> and non-for-profit organisations </a:t>
            </a:r>
          </a:p>
          <a:p>
            <a:pPr marL="358775" indent="-358775" eaLnBrk="1" hangingPunct="1">
              <a:buFontTx/>
              <a:buChar char="-"/>
            </a:pPr>
            <a:r>
              <a:rPr lang="en-US" altLang="fr-FR" sz="1400" dirty="0" smtClean="0">
                <a:latin typeface="Open Sans Light" pitchFamily="34" charset="0"/>
              </a:rPr>
              <a:t>Regional development agencies, Chamber of Commerce </a:t>
            </a:r>
          </a:p>
          <a:p>
            <a:pPr marL="358775" indent="-358775" eaLnBrk="1" hangingPunct="1">
              <a:buFontTx/>
              <a:buChar char="-"/>
            </a:pPr>
            <a:r>
              <a:rPr lang="fr-FR" altLang="fr-FR" sz="1400" dirty="0" smtClean="0">
                <a:latin typeface="Open Sans Light" pitchFamily="34" charset="0"/>
              </a:rPr>
              <a:t>Cluster organisations</a:t>
            </a:r>
          </a:p>
          <a:p>
            <a:pPr marL="358775" indent="-358775" eaLnBrk="1" hangingPunct="1">
              <a:buFontTx/>
              <a:buChar char="-"/>
            </a:pPr>
            <a:r>
              <a:rPr lang="en-US" altLang="fr-FR" sz="1400" dirty="0" smtClean="0">
                <a:latin typeface="Open Sans Light" pitchFamily="34" charset="0"/>
              </a:rPr>
              <a:t>Policy-makers and economic actors in charge of developing and implementing resource efficient policies, strategies and business models </a:t>
            </a:r>
            <a:r>
              <a:rPr lang="fr-FR" altLang="fr-FR" sz="1600" dirty="0" smtClean="0">
                <a:latin typeface="Open Sans Light" pitchFamily="34" charset="0"/>
              </a:rPr>
              <a:t>	</a:t>
            </a:r>
          </a:p>
          <a:p>
            <a:pPr marL="358775" indent="-358775" eaLnBrk="1" hangingPunct="1">
              <a:buFontTx/>
              <a:buChar char="-"/>
            </a:pPr>
            <a:endParaRPr lang="fr-FR" altLang="fr-FR" sz="1600" dirty="0" smtClean="0">
              <a:latin typeface="Open Sans Light" pitchFamily="34" charset="0"/>
            </a:endParaRPr>
          </a:p>
          <a:p>
            <a:pPr marL="358775" indent="-358775" eaLnBrk="1" hangingPunct="1">
              <a:buFont typeface="Arial" charset="0"/>
              <a:buNone/>
            </a:pPr>
            <a:r>
              <a:rPr lang="fr-FR" altLang="fr-FR" sz="1600" b="1" dirty="0" smtClean="0">
                <a:latin typeface="Open Sans Light" pitchFamily="34" charset="0"/>
              </a:rPr>
              <a:t>! Triple / Quadruple </a:t>
            </a:r>
            <a:r>
              <a:rPr lang="fr-FR" altLang="fr-FR" sz="1600" b="1" dirty="0" err="1" smtClean="0">
                <a:latin typeface="Open Sans Light" pitchFamily="34" charset="0"/>
              </a:rPr>
              <a:t>helix</a:t>
            </a:r>
            <a:r>
              <a:rPr lang="fr-FR" altLang="fr-FR" sz="1600" b="1" dirty="0" smtClean="0">
                <a:latin typeface="Open Sans Light" pitchFamily="34" charset="0"/>
              </a:rPr>
              <a:t> </a:t>
            </a:r>
            <a:r>
              <a:rPr lang="fr-FR" altLang="fr-FR" sz="1400" dirty="0" smtClean="0">
                <a:latin typeface="Open Sans Light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Intervention of </a:t>
            </a:r>
            <a:r>
              <a:rPr lang="fr-FR" altLang="fr-FR" sz="2800" dirty="0" err="1" smtClean="0">
                <a:latin typeface="Open Sans Light" pitchFamily="34" charset="0"/>
              </a:rPr>
              <a:t>practitioner</a:t>
            </a: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	</a:t>
            </a: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Q&amp;A </a:t>
            </a:r>
            <a:r>
              <a:rPr lang="fr-FR" altLang="fr-FR" sz="2800" dirty="0" err="1" smtClean="0">
                <a:latin typeface="Open Sans Light" pitchFamily="34" charset="0"/>
              </a:rPr>
              <a:t>with</a:t>
            </a:r>
            <a:r>
              <a:rPr lang="fr-FR" altLang="fr-FR" sz="2800" dirty="0" smtClean="0">
                <a:latin typeface="Open Sans Light" pitchFamily="34" charset="0"/>
              </a:rPr>
              <a:t>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5. </a:t>
            </a:r>
            <a:r>
              <a:rPr lang="fr-FR" altLang="fr-FR" dirty="0" err="1" smtClean="0">
                <a:latin typeface="Open Sans Light" pitchFamily="34" charset="0"/>
              </a:rPr>
              <a:t>Some</a:t>
            </a:r>
            <a:r>
              <a:rPr lang="fr-FR" altLang="fr-FR" dirty="0" smtClean="0">
                <a:latin typeface="Open Sans Light" pitchFamily="34" charset="0"/>
              </a:rPr>
              <a:t> points of attention</a:t>
            </a:r>
            <a:endParaRPr lang="en-GB" altLang="fr-FR" dirty="0" smtClean="0">
              <a:latin typeface="Open Sans Light" pitchFamily="34" charset="0"/>
            </a:endParaRPr>
          </a:p>
        </p:txBody>
      </p:sp>
      <p:sp>
        <p:nvSpPr>
          <p:cNvPr id="3379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362950" cy="3394075"/>
          </a:xfrm>
        </p:spPr>
        <p:txBody>
          <a:bodyPr/>
          <a:lstStyle/>
          <a:p>
            <a:pPr marL="0" lvl="1" indent="0" algn="just">
              <a:buFont typeface="Arial" charset="0"/>
              <a:buNone/>
            </a:pPr>
            <a:r>
              <a:rPr lang="en-GB" altLang="fr-FR" sz="2000" b="1" dirty="0" smtClean="0">
                <a:latin typeface="Open Sans Light" pitchFamily="34" charset="0"/>
              </a:rPr>
              <a:t>4.1 = Use less resources</a:t>
            </a:r>
          </a:p>
          <a:p>
            <a:pPr marL="0" lvl="1" indent="0" algn="just">
              <a:buFont typeface="Arial" charset="0"/>
              <a:buNone/>
            </a:pPr>
            <a:r>
              <a:rPr lang="en-GB" altLang="fr-FR" sz="2000" b="1" dirty="0" smtClean="0">
                <a:latin typeface="Open Sans Light" pitchFamily="34" charset="0"/>
              </a:rPr>
              <a:t>4.2 = Re-use of available resources 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en-US" altLang="fr-FR" sz="2000" dirty="0" smtClean="0">
                <a:latin typeface="Open Sans Light" pitchFamily="34" charset="0"/>
              </a:rPr>
              <a:t>Not looking for environmental / biodiversity projects </a:t>
            </a:r>
            <a:r>
              <a:rPr lang="en-US" altLang="fr-FR" sz="2000" i="1" dirty="0" smtClean="0">
                <a:latin typeface="Open Sans Light" pitchFamily="34" charset="0"/>
              </a:rPr>
              <a:t>per se </a:t>
            </a:r>
          </a:p>
          <a:p>
            <a:pPr marL="0" lvl="1" indent="0" algn="just">
              <a:lnSpc>
                <a:spcPct val="150000"/>
              </a:lnSpc>
              <a:buFont typeface="Arial" charset="0"/>
              <a:buNone/>
            </a:pPr>
            <a:r>
              <a:rPr lang="en-GB" altLang="fr-FR" sz="2000" dirty="0" smtClean="0">
                <a:latin typeface="Open Sans Light" pitchFamily="34" charset="0"/>
              </a:rPr>
              <a:t>No Research and Development</a:t>
            </a:r>
          </a:p>
          <a:p>
            <a:pPr marL="0" lvl="1" indent="0" algn="just">
              <a:buFont typeface="Arial" charset="0"/>
              <a:buNone/>
            </a:pPr>
            <a:endParaRPr lang="en-GB" altLang="fr-FR" sz="2000" dirty="0" smtClean="0">
              <a:latin typeface="Open Sans Light" pitchFamily="34" charset="0"/>
            </a:endParaRPr>
          </a:p>
          <a:p>
            <a:pPr marL="0" lvl="1" indent="0" algn="just">
              <a:buFont typeface="Arial" charset="0"/>
              <a:buNone/>
            </a:pPr>
            <a:r>
              <a:rPr lang="en-GB" altLang="fr-FR" sz="2000" dirty="0" smtClean="0">
                <a:latin typeface="Open Sans Light" pitchFamily="34" charset="0"/>
              </a:rPr>
              <a:t>Explain why you applied for CBC project instead of Horizon 2020 or national funding</a:t>
            </a:r>
          </a:p>
        </p:txBody>
      </p:sp>
      <p:pic>
        <p:nvPicPr>
          <p:cNvPr id="33796" name="Picture 5" descr="https://upload.wikimedia.org/wikipedia/commons/thumb/d/dd/Achtung.svg/2000px-Achtung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98563"/>
            <a:ext cx="1512888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Intervention of </a:t>
            </a:r>
            <a:r>
              <a:rPr lang="fr-FR" altLang="fr-FR" sz="2800" dirty="0" err="1" smtClean="0">
                <a:latin typeface="Open Sans Light" pitchFamily="34" charset="0"/>
              </a:rPr>
              <a:t>practitioner</a:t>
            </a: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	</a:t>
            </a: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endParaRPr lang="fr-FR" altLang="fr-FR" sz="2800" dirty="0" smtClean="0">
              <a:latin typeface="Open Sans Light" pitchFamily="34" charset="0"/>
            </a:endParaRPr>
          </a:p>
          <a:p>
            <a:pPr marL="342900" lvl="1" indent="-342900" algn="just">
              <a:buFont typeface="Arial" charset="0"/>
              <a:buNone/>
            </a:pPr>
            <a:r>
              <a:rPr lang="fr-FR" altLang="fr-FR" sz="2800" dirty="0" smtClean="0">
                <a:latin typeface="Open Sans Light" pitchFamily="34" charset="0"/>
              </a:rPr>
              <a:t>Q&amp;A </a:t>
            </a:r>
            <a:r>
              <a:rPr lang="fr-FR" altLang="fr-FR" sz="2800" dirty="0" err="1" smtClean="0">
                <a:latin typeface="Open Sans Light" pitchFamily="34" charset="0"/>
              </a:rPr>
              <a:t>with</a:t>
            </a:r>
            <a:r>
              <a:rPr lang="fr-FR" altLang="fr-FR" sz="2800" dirty="0" smtClean="0">
                <a:latin typeface="Open Sans Light" pitchFamily="34" charset="0"/>
              </a:rPr>
              <a:t> the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4"/>
          <p:cNvSpPr txBox="1">
            <a:spLocks/>
          </p:cNvSpPr>
          <p:nvPr/>
        </p:nvSpPr>
        <p:spPr bwMode="auto">
          <a:xfrm>
            <a:off x="503238" y="1709738"/>
            <a:ext cx="8280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0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II. And now: a practical exercise!</a:t>
            </a:r>
          </a:p>
        </p:txBody>
      </p:sp>
    </p:spTree>
    <p:extLst>
      <p:ext uri="{BB962C8B-B14F-4D97-AF65-F5344CB8AC3E}">
        <p14:creationId xmlns:p14="http://schemas.microsoft.com/office/powerpoint/2010/main" val="3486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Resource </a:t>
            </a:r>
            <a:r>
              <a:rPr lang="fr-FR" altLang="fr-FR" dirty="0" err="1" smtClean="0">
                <a:latin typeface="Open Sans Light" pitchFamily="34" charset="0"/>
              </a:rPr>
              <a:t>efficiency</a:t>
            </a:r>
            <a:endParaRPr lang="fr-FR" altLang="fr-FR" dirty="0" smtClean="0">
              <a:latin typeface="Open Sans Light" pitchFamily="34" charset="0"/>
            </a:endParaRPr>
          </a:p>
        </p:txBody>
      </p:sp>
      <p:sp>
        <p:nvSpPr>
          <p:cNvPr id="4301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88000"/>
            <a:ext cx="8218488" cy="3394075"/>
          </a:xfrm>
        </p:spPr>
        <p:txBody>
          <a:bodyPr/>
          <a:lstStyle/>
          <a:p>
            <a:pPr marL="0" lvl="1" indent="0" algn="just">
              <a:buFont typeface="Arial" charset="0"/>
              <a:buNone/>
            </a:pPr>
            <a:r>
              <a:rPr lang="fr-FR" altLang="fr-FR" dirty="0" smtClean="0">
                <a:latin typeface="Open Sans Light" pitchFamily="34" charset="0"/>
              </a:rPr>
              <a:t>‘</a:t>
            </a:r>
            <a:r>
              <a:rPr lang="fr-FR" altLang="fr-FR" dirty="0" smtClean="0">
                <a:latin typeface="Open Sans Light" pitchFamily="34" charset="0"/>
              </a:rPr>
              <a:t>The </a:t>
            </a:r>
            <a:r>
              <a:rPr lang="fr-FR" altLang="fr-FR" dirty="0" err="1" smtClean="0">
                <a:latin typeface="Open Sans Light" pitchFamily="34" charset="0"/>
              </a:rPr>
              <a:t>project</a:t>
            </a:r>
            <a:r>
              <a:rPr lang="fr-FR" altLang="fr-FR" dirty="0" smtClean="0">
                <a:latin typeface="Open Sans Light" pitchFamily="34" charset="0"/>
              </a:rPr>
              <a:t> </a:t>
            </a:r>
            <a:r>
              <a:rPr lang="fr-FR" altLang="fr-FR" dirty="0" err="1" smtClean="0">
                <a:latin typeface="Open Sans Light" pitchFamily="34" charset="0"/>
              </a:rPr>
              <a:t>aims</a:t>
            </a:r>
            <a:r>
              <a:rPr lang="fr-FR" altLang="fr-FR" dirty="0" smtClean="0">
                <a:latin typeface="Open Sans Light" pitchFamily="34" charset="0"/>
              </a:rPr>
              <a:t> to </a:t>
            </a:r>
            <a:r>
              <a:rPr lang="fr-FR" altLang="fr-FR" dirty="0" err="1" smtClean="0">
                <a:latin typeface="Open Sans Light" pitchFamily="34" charset="0"/>
              </a:rPr>
              <a:t>reduce</a:t>
            </a:r>
            <a:r>
              <a:rPr lang="fr-FR" altLang="fr-FR" dirty="0" smtClean="0">
                <a:latin typeface="Open Sans Light" pitchFamily="34" charset="0"/>
              </a:rPr>
              <a:t> water </a:t>
            </a:r>
            <a:r>
              <a:rPr lang="fr-FR" altLang="fr-FR" dirty="0" err="1" smtClean="0">
                <a:latin typeface="Open Sans Light" pitchFamily="34" charset="0"/>
              </a:rPr>
              <a:t>consumption</a:t>
            </a:r>
            <a:r>
              <a:rPr lang="fr-FR" altLang="fr-FR" dirty="0" smtClean="0">
                <a:latin typeface="Open Sans Light" pitchFamily="34" charset="0"/>
              </a:rPr>
              <a:t> in the production </a:t>
            </a:r>
            <a:r>
              <a:rPr lang="fr-FR" altLang="fr-FR" dirty="0" err="1" smtClean="0">
                <a:latin typeface="Open Sans Light" pitchFamily="34" charset="0"/>
              </a:rPr>
              <a:t>process</a:t>
            </a:r>
            <a:r>
              <a:rPr lang="fr-FR" altLang="fr-FR" dirty="0" smtClean="0">
                <a:latin typeface="Open Sans Light" pitchFamily="34" charset="0"/>
              </a:rPr>
              <a:t> of </a:t>
            </a:r>
            <a:r>
              <a:rPr lang="fr-FR" altLang="fr-FR" dirty="0" err="1" smtClean="0">
                <a:latin typeface="Open Sans Light" pitchFamily="34" charset="0"/>
              </a:rPr>
              <a:t>clothing</a:t>
            </a:r>
            <a:r>
              <a:rPr lang="fr-FR" altLang="fr-FR" dirty="0" smtClean="0">
                <a:latin typeface="Open Sans Light" pitchFamily="34" charset="0"/>
              </a:rPr>
              <a:t> </a:t>
            </a:r>
            <a:r>
              <a:rPr lang="fr-FR" altLang="fr-FR" dirty="0" err="1" smtClean="0">
                <a:latin typeface="Open Sans Light" pitchFamily="34" charset="0"/>
              </a:rPr>
              <a:t>fabrics</a:t>
            </a:r>
            <a:r>
              <a:rPr lang="fr-FR" altLang="fr-FR" dirty="0" smtClean="0">
                <a:latin typeface="Open Sans Light" pitchFamily="34" charset="0"/>
              </a:rPr>
              <a:t>’ </a:t>
            </a:r>
          </a:p>
          <a:p>
            <a:pPr marL="0" lvl="1" indent="0" algn="just">
              <a:buFont typeface="Arial" charset="0"/>
              <a:buNone/>
            </a:pPr>
            <a:endParaRPr lang="fr-FR" altLang="fr-FR" dirty="0" smtClean="0">
              <a:latin typeface="Open Sans Light" pitchFamily="34" charset="0"/>
            </a:endParaRPr>
          </a:p>
          <a:p>
            <a:pPr marL="0" lvl="1" indent="0" algn="just">
              <a:buFont typeface="Arial" charset="0"/>
              <a:buNone/>
            </a:pPr>
            <a:endParaRPr lang="fr-FR" altLang="fr-FR" dirty="0" smtClean="0">
              <a:latin typeface="Open Sans Light" pitchFamily="34" charset="0"/>
            </a:endParaRPr>
          </a:p>
          <a:p>
            <a:pPr marL="0" lvl="1" indent="0" algn="just">
              <a:buFont typeface="Arial" charset="0"/>
              <a:buNone/>
            </a:pPr>
            <a:r>
              <a:rPr lang="fr-FR" altLang="fr-FR" dirty="0" smtClean="0">
                <a:latin typeface="Open Sans Light" pitchFamily="34" charset="0"/>
              </a:rPr>
              <a:t>‘The </a:t>
            </a:r>
            <a:r>
              <a:rPr lang="fr-FR" altLang="fr-FR" dirty="0" err="1" smtClean="0">
                <a:latin typeface="Open Sans Light" pitchFamily="34" charset="0"/>
              </a:rPr>
              <a:t>project</a:t>
            </a:r>
            <a:r>
              <a:rPr lang="fr-FR" altLang="fr-FR" dirty="0" smtClean="0">
                <a:latin typeface="Open Sans Light" pitchFamily="34" charset="0"/>
              </a:rPr>
              <a:t> </a:t>
            </a:r>
            <a:r>
              <a:rPr lang="fr-FR" altLang="fr-FR" dirty="0" err="1" smtClean="0">
                <a:latin typeface="Open Sans Light" pitchFamily="34" charset="0"/>
              </a:rPr>
              <a:t>will</a:t>
            </a:r>
            <a:r>
              <a:rPr lang="fr-FR" altLang="fr-FR" dirty="0" smtClean="0">
                <a:latin typeface="Open Sans Light" pitchFamily="34" charset="0"/>
              </a:rPr>
              <a:t> </a:t>
            </a:r>
            <a:r>
              <a:rPr lang="fr-FR" altLang="fr-FR" dirty="0" err="1" smtClean="0">
                <a:latin typeface="Open Sans Light" pitchFamily="34" charset="0"/>
              </a:rPr>
              <a:t>develop</a:t>
            </a:r>
            <a:r>
              <a:rPr lang="fr-FR" altLang="fr-FR" dirty="0" smtClean="0">
                <a:latin typeface="Open Sans Light" pitchFamily="34" charset="0"/>
              </a:rPr>
              <a:t> a </a:t>
            </a:r>
            <a:r>
              <a:rPr lang="fr-FR" altLang="fr-FR" dirty="0" err="1" smtClean="0">
                <a:latin typeface="Open Sans Light" pitchFamily="34" charset="0"/>
              </a:rPr>
              <a:t>recycling</a:t>
            </a:r>
            <a:r>
              <a:rPr lang="fr-FR" altLang="fr-FR" dirty="0" smtClean="0">
                <a:latin typeface="Open Sans Light" pitchFamily="34" charset="0"/>
              </a:rPr>
              <a:t> </a:t>
            </a:r>
            <a:r>
              <a:rPr lang="fr-FR" altLang="fr-FR" dirty="0" err="1" smtClean="0">
                <a:latin typeface="Open Sans Light" pitchFamily="34" charset="0"/>
              </a:rPr>
              <a:t>strategy</a:t>
            </a:r>
            <a:r>
              <a:rPr lang="fr-FR" altLang="fr-FR" dirty="0" smtClean="0">
                <a:latin typeface="Open Sans Light" pitchFamily="34" charset="0"/>
              </a:rPr>
              <a:t> for </a:t>
            </a:r>
            <a:r>
              <a:rPr lang="fr-FR" altLang="fr-FR" dirty="0" err="1" smtClean="0">
                <a:latin typeface="Open Sans Light" pitchFamily="34" charset="0"/>
              </a:rPr>
              <a:t>fabrics</a:t>
            </a:r>
            <a:r>
              <a:rPr lang="fr-FR" altLang="fr-FR" dirty="0" smtClean="0">
                <a:latin typeface="Open Sans Light" pitchFamily="34" charset="0"/>
              </a:rPr>
              <a:t>’ </a:t>
            </a:r>
          </a:p>
        </p:txBody>
      </p:sp>
      <p:pic>
        <p:nvPicPr>
          <p:cNvPr id="6" name="Image 5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35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033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Resource </a:t>
            </a:r>
            <a:r>
              <a:rPr lang="fr-FR" altLang="fr-FR" dirty="0" err="1" smtClean="0">
                <a:latin typeface="Open Sans Light" pitchFamily="34" charset="0"/>
              </a:rPr>
              <a:t>efficiency</a:t>
            </a:r>
            <a:endParaRPr lang="fr-FR" altLang="fr-FR" dirty="0" smtClean="0">
              <a:latin typeface="Open Sans Light" pitchFamily="34" charset="0"/>
            </a:endParaRPr>
          </a:p>
        </p:txBody>
      </p:sp>
      <p:sp>
        <p:nvSpPr>
          <p:cNvPr id="4403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88000"/>
            <a:ext cx="8218488" cy="3394075"/>
          </a:xfrm>
        </p:spPr>
        <p:txBody>
          <a:bodyPr/>
          <a:lstStyle/>
          <a:p>
            <a:pPr marL="0" lvl="1" indent="0" algn="just">
              <a:buFont typeface="Arial" charset="0"/>
              <a:buNone/>
            </a:pP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‘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The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project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will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develop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new technologies for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renewable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energies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 ’</a:t>
            </a:r>
          </a:p>
          <a:p>
            <a:pPr marL="0" lvl="1" indent="0" algn="just">
              <a:buFont typeface="Arial" charset="0"/>
              <a:buNone/>
            </a:pPr>
            <a:endParaRPr lang="fr-FR" altLang="fr-FR" dirty="0" smtClean="0">
              <a:latin typeface="Open Sans Light" pitchFamily="34" charset="0"/>
              <a:sym typeface="Wingdings" pitchFamily="2" charset="2"/>
            </a:endParaRPr>
          </a:p>
          <a:p>
            <a:pPr marL="0" lvl="1" indent="0" algn="just">
              <a:buFont typeface="Arial" charset="0"/>
              <a:buNone/>
            </a:pPr>
            <a:endParaRPr lang="fr-FR" altLang="fr-FR" dirty="0" smtClean="0">
              <a:latin typeface="Open Sans Light" pitchFamily="34" charset="0"/>
              <a:sym typeface="Wingdings" pitchFamily="2" charset="2"/>
            </a:endParaRPr>
          </a:p>
          <a:p>
            <a:pPr marL="0" lvl="1" indent="0" algn="just">
              <a:buFont typeface="Arial" charset="0"/>
              <a:buNone/>
            </a:pP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‘A support center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will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be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implemented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at cross border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level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to encourage businesses to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adopt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resource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efficiency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technologies’ </a:t>
            </a:r>
            <a:endParaRPr lang="fr-FR" altLang="fr-FR" sz="1800" i="1" dirty="0" smtClean="0">
              <a:latin typeface="Open Sans Light" pitchFamily="34" charset="0"/>
              <a:sym typeface="Wingdings" pitchFamily="2" charset="2"/>
            </a:endParaRPr>
          </a:p>
        </p:txBody>
      </p:sp>
      <p:pic>
        <p:nvPicPr>
          <p:cNvPr id="6" name="Image 5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001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355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fr-FR" dirty="0" smtClean="0">
                <a:latin typeface="Open Sans Light" pitchFamily="34" charset="0"/>
              </a:rPr>
              <a:t>Organisation of the session: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571500" indent="-571500">
              <a:buFont typeface="Arial" charset="0"/>
              <a:buAutoNum type="romanUcPeriod"/>
              <a:defRPr/>
            </a:pPr>
            <a:r>
              <a:rPr lang="en-GB" smtClean="0">
                <a:latin typeface="Open Sans Light" pitchFamily="34" charset="0"/>
              </a:rPr>
              <a:t>What we want to tell you: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en-GB" smtClean="0">
                <a:latin typeface="Open Sans Light" pitchFamily="34" charset="0"/>
              </a:rPr>
              <a:t>Results MS seek to achieve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en-GB" smtClean="0">
                <a:latin typeface="Open Sans Light" pitchFamily="34" charset="0"/>
              </a:rPr>
              <a:t>Result oriented = measurability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en-GB" smtClean="0">
                <a:latin typeface="Open Sans Light" pitchFamily="34" charset="0"/>
              </a:rPr>
              <a:t>Type of actions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en-GB" smtClean="0">
                <a:latin typeface="Open Sans Light" pitchFamily="34" charset="0"/>
              </a:rPr>
              <a:t>Target groups</a:t>
            </a:r>
          </a:p>
          <a:p>
            <a:pPr marL="971550" lvl="1" indent="-571500">
              <a:buFont typeface="Arial" charset="0"/>
              <a:buAutoNum type="arabicPeriod"/>
              <a:defRPr/>
            </a:pPr>
            <a:r>
              <a:rPr lang="en-GB" smtClean="0">
                <a:latin typeface="Open Sans Light" pitchFamily="34" charset="0"/>
              </a:rPr>
              <a:t>Some points of attention</a:t>
            </a:r>
          </a:p>
          <a:p>
            <a:pPr marL="571500" indent="-571500">
              <a:buFont typeface="Arial" charset="0"/>
              <a:buAutoNum type="romanUcPeriod"/>
              <a:defRPr/>
            </a:pPr>
            <a:r>
              <a:rPr lang="en-GB" smtClean="0">
                <a:latin typeface="Open Sans Light" pitchFamily="34" charset="0"/>
              </a:rPr>
              <a:t>And now: a practical exercise!</a:t>
            </a:r>
          </a:p>
          <a:p>
            <a:pPr>
              <a:buFont typeface="Arial" charset="0"/>
              <a:buNone/>
              <a:defRPr/>
            </a:pPr>
            <a:endParaRPr lang="en-GB" smtClean="0">
              <a:latin typeface="Open 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Natural </a:t>
            </a:r>
            <a:r>
              <a:rPr lang="fr-FR" altLang="fr-FR" dirty="0" err="1" smtClean="0">
                <a:latin typeface="Open Sans Light" pitchFamily="34" charset="0"/>
              </a:rPr>
              <a:t>resources</a:t>
            </a:r>
            <a:endParaRPr lang="fr-FR" altLang="fr-FR" dirty="0" smtClean="0">
              <a:latin typeface="Open Sans Light" pitchFamily="34" charset="0"/>
            </a:endParaRPr>
          </a:p>
        </p:txBody>
      </p:sp>
      <p:sp>
        <p:nvSpPr>
          <p:cNvPr id="4403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88000"/>
            <a:ext cx="8218488" cy="3394075"/>
          </a:xfrm>
        </p:spPr>
        <p:txBody>
          <a:bodyPr/>
          <a:lstStyle/>
          <a:p>
            <a:pPr marL="0" lvl="1" indent="0" algn="just">
              <a:buFont typeface="Arial" charset="0"/>
              <a:buNone/>
            </a:pP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‘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The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project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will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protect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the 2 Seas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biodiversity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by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promoting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a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sustainable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management of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forests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 ’</a:t>
            </a:r>
          </a:p>
          <a:p>
            <a:pPr marL="0" lvl="1" indent="0" algn="just">
              <a:buFont typeface="Arial" charset="0"/>
              <a:buNone/>
            </a:pPr>
            <a:endParaRPr lang="fr-FR" altLang="fr-FR" dirty="0" smtClean="0">
              <a:latin typeface="Open Sans Light" pitchFamily="34" charset="0"/>
              <a:sym typeface="Wingdings" pitchFamily="2" charset="2"/>
            </a:endParaRPr>
          </a:p>
          <a:p>
            <a:pPr marL="0" lvl="1" indent="0" algn="just">
              <a:buFont typeface="Arial" charset="0"/>
              <a:buNone/>
            </a:pPr>
            <a:endParaRPr lang="fr-FR" altLang="fr-FR" dirty="0" smtClean="0">
              <a:latin typeface="Open Sans Light" pitchFamily="34" charset="0"/>
              <a:sym typeface="Wingdings" pitchFamily="2" charset="2"/>
            </a:endParaRPr>
          </a:p>
          <a:p>
            <a:pPr marL="0" lvl="1" indent="0" algn="just">
              <a:buFont typeface="Arial" charset="0"/>
              <a:buNone/>
            </a:pP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‘The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project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will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provide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a cross border </a:t>
            </a:r>
            <a:r>
              <a:rPr lang="fr-FR" altLang="fr-FR" dirty="0" err="1" smtClean="0">
                <a:latin typeface="Open Sans Light" pitchFamily="34" charset="0"/>
                <a:sym typeface="Wingdings" pitchFamily="2" charset="2"/>
              </a:rPr>
              <a:t>methodology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 to i</a:t>
            </a:r>
            <a:r>
              <a:rPr lang="en-US" altLang="fr-FR" dirty="0" err="1" smtClean="0">
                <a:latin typeface="Open Sans Light" pitchFamily="34" charset="0"/>
              </a:rPr>
              <a:t>mprove</a:t>
            </a:r>
            <a:r>
              <a:rPr lang="en-US" altLang="fr-FR" dirty="0" smtClean="0">
                <a:latin typeface="Open Sans Light" pitchFamily="34" charset="0"/>
              </a:rPr>
              <a:t> management of marine resource stocks</a:t>
            </a:r>
            <a:r>
              <a:rPr lang="fr-FR" altLang="fr-FR" dirty="0" smtClean="0">
                <a:latin typeface="Open Sans Light" pitchFamily="34" charset="0"/>
                <a:sym typeface="Wingdings" pitchFamily="2" charset="2"/>
              </a:rPr>
              <a:t>’ </a:t>
            </a:r>
            <a:endParaRPr lang="fr-FR" altLang="fr-FR" sz="1800" i="1" dirty="0" smtClean="0">
              <a:latin typeface="Open Sans Light" pitchFamily="34" charset="0"/>
              <a:sym typeface="Wingdings" pitchFamily="2" charset="2"/>
            </a:endParaRPr>
          </a:p>
        </p:txBody>
      </p:sp>
      <p:pic>
        <p:nvPicPr>
          <p:cNvPr id="6" name="Image 5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0015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355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Type of action/output	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6552120"/>
              </p:ext>
            </p:extLst>
          </p:nvPr>
        </p:nvGraphicFramePr>
        <p:xfrm>
          <a:off x="972000" y="1080000"/>
          <a:ext cx="7200000" cy="255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Action</a:t>
                      </a:r>
                      <a:endParaRPr lang="fr-FR" sz="20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Output</a:t>
                      </a:r>
                      <a:endParaRPr lang="fr-FR" sz="20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An expert panel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will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work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on the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differents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ways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to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protect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small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fisheries</a:t>
                      </a:r>
                      <a:endParaRPr lang="fr-FR" sz="20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policy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guideline on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protecting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fishing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resources</a:t>
                      </a:r>
                      <a:endParaRPr lang="fr-FR" altLang="fr-FR" sz="2000" dirty="0" smtClean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The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researchers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will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develop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new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methods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to exploit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coal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in a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sustainable</a:t>
                      </a:r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altLang="fr-FR" sz="20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way</a:t>
                      </a:r>
                      <a:endParaRPr lang="fr-FR" sz="20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fr-FR" sz="20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New exploitation technique</a:t>
                      </a:r>
                      <a:endParaRPr lang="fr-FR" sz="20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 descr="emotion-clip-art-1206573862448734250Arnoud999_Right_or_wrong_3.svg.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93179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 descr="green-smiley-face-clip-art-emotions-happy-green-face-m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781013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 smtClean="0">
                <a:latin typeface="Open Sans Light" pitchFamily="34" charset="0"/>
              </a:rPr>
              <a:t>Partnership</a:t>
            </a:r>
            <a:r>
              <a:rPr lang="fr-FR" altLang="fr-FR" dirty="0" smtClean="0">
                <a:latin typeface="Open Sans Light" pitchFamily="34" charset="0"/>
              </a:rPr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89982"/>
              </p:ext>
            </p:extLst>
          </p:nvPr>
        </p:nvGraphicFramePr>
        <p:xfrm>
          <a:off x="468313" y="1203325"/>
          <a:ext cx="8208963" cy="273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5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37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Partner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MS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Typology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University</a:t>
                      </a:r>
                      <a:r>
                        <a:rPr lang="fr-FR" sz="1600" baseline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of Delft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NL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Higher</a:t>
                      </a:r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education</a:t>
                      </a:r>
                      <a:r>
                        <a:rPr lang="fr-FR" sz="1600" baseline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and </a:t>
                      </a:r>
                      <a:r>
                        <a:rPr lang="fr-FR" sz="1600" baseline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research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ADEME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FR</a:t>
                      </a: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Environnemental </a:t>
                      </a:r>
                      <a:r>
                        <a:rPr lang="fr-FR" sz="1600" baseline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agency</a:t>
                      </a:r>
                      <a:endParaRPr lang="fr-FR" sz="1600" baseline="0" dirty="0" smtClean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Province of </a:t>
                      </a:r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Antwerp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BE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Regional</a:t>
                      </a:r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public </a:t>
                      </a:r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authority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Water </a:t>
                      </a:r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savings</a:t>
                      </a:r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NGO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UK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Interest</a:t>
                      </a:r>
                      <a:r>
                        <a:rPr lang="fr-FR" sz="160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groups </a:t>
                      </a:r>
                      <a:r>
                        <a:rPr lang="fr-FR" sz="160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including</a:t>
                      </a:r>
                      <a:r>
                        <a:rPr lang="fr-FR" sz="1600" baseline="0" dirty="0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Open Sans Light" pitchFamily="34" charset="0"/>
                          <a:ea typeface="Open Sans Light" pitchFamily="34" charset="0"/>
                          <a:cs typeface="Open Sans Light" pitchFamily="34" charset="0"/>
                        </a:rPr>
                        <a:t>NGO’s</a:t>
                      </a:r>
                      <a:endParaRPr lang="fr-FR" sz="1600" dirty="0">
                        <a:latin typeface="Open Sans Light" pitchFamily="34" charset="0"/>
                        <a:ea typeface="Open Sans Light" pitchFamily="34" charset="0"/>
                        <a:cs typeface="Open Sans Light" pitchFamily="34" charset="0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 5" descr="green-smiley-face-clip-art-emotions-happy-green-face-m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640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 smtClean="0">
                <a:latin typeface="Open Sans Light" pitchFamily="34" charset="0"/>
              </a:rPr>
              <a:t>Partnership</a:t>
            </a:r>
            <a:r>
              <a:rPr lang="fr-FR" altLang="fr-FR" dirty="0" smtClean="0">
                <a:latin typeface="Open Sans Light" pitchFamily="34" charset="0"/>
              </a:rPr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26914"/>
              </p:ext>
            </p:extLst>
          </p:nvPr>
        </p:nvGraphicFramePr>
        <p:xfrm>
          <a:off x="468313" y="1203325"/>
          <a:ext cx="8208964" cy="276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5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37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 Sans Light"/>
                        </a:rPr>
                        <a:t>Partner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 Sans Light"/>
                        </a:rPr>
                        <a:t>MS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latin typeface="Open Sans Light"/>
                        </a:rPr>
                        <a:t>Typology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/>
                        </a:rPr>
                        <a:t>University</a:t>
                      </a:r>
                      <a:r>
                        <a:rPr lang="fr-FR" sz="1600" dirty="0" smtClean="0">
                          <a:latin typeface="Open Sans Light"/>
                        </a:rPr>
                        <a:t> of Artois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/>
                        </a:rPr>
                        <a:t>FR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/>
                        </a:rPr>
                        <a:t>Higher</a:t>
                      </a:r>
                      <a:r>
                        <a:rPr lang="fr-FR" sz="1600" dirty="0" smtClean="0">
                          <a:latin typeface="Open Sans Light"/>
                        </a:rPr>
                        <a:t> </a:t>
                      </a:r>
                      <a:r>
                        <a:rPr lang="fr-FR" sz="1600" dirty="0" err="1" smtClean="0">
                          <a:latin typeface="Open Sans Light"/>
                        </a:rPr>
                        <a:t>education</a:t>
                      </a:r>
                      <a:r>
                        <a:rPr lang="fr-FR" sz="1600" baseline="0" dirty="0" smtClean="0">
                          <a:latin typeface="Open Sans Light"/>
                        </a:rPr>
                        <a:t> and </a:t>
                      </a:r>
                      <a:r>
                        <a:rPr lang="fr-FR" sz="1600" baseline="0" dirty="0" err="1" smtClean="0">
                          <a:latin typeface="Open Sans Light"/>
                        </a:rPr>
                        <a:t>research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/>
                        </a:rPr>
                        <a:t>Artevelde </a:t>
                      </a:r>
                      <a:r>
                        <a:rPr lang="fr-FR" sz="1600" dirty="0" err="1" smtClean="0">
                          <a:latin typeface="Open Sans Light"/>
                        </a:rPr>
                        <a:t>Hogeschool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>
                          <a:latin typeface="Open Sans Light"/>
                        </a:rPr>
                        <a:t>BE</a:t>
                      </a: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baseline="0" dirty="0" err="1" smtClean="0">
                          <a:latin typeface="Open Sans Light"/>
                        </a:rPr>
                        <a:t>Higher</a:t>
                      </a:r>
                      <a:r>
                        <a:rPr lang="fr-FR" sz="1600" baseline="0" dirty="0" smtClean="0">
                          <a:latin typeface="Open Sans Light"/>
                        </a:rPr>
                        <a:t> </a:t>
                      </a:r>
                      <a:r>
                        <a:rPr lang="fr-FR" sz="1600" baseline="0" dirty="0" err="1" smtClean="0">
                          <a:latin typeface="Open Sans Light"/>
                        </a:rPr>
                        <a:t>education</a:t>
                      </a:r>
                      <a:r>
                        <a:rPr lang="fr-FR" sz="1600" baseline="0" dirty="0" smtClean="0">
                          <a:latin typeface="Open Sans Light"/>
                        </a:rPr>
                        <a:t> and </a:t>
                      </a:r>
                      <a:r>
                        <a:rPr lang="fr-FR" sz="1600" baseline="0" dirty="0" err="1" smtClean="0">
                          <a:latin typeface="Open Sans Light"/>
                        </a:rPr>
                        <a:t>research</a:t>
                      </a:r>
                      <a:endParaRPr lang="fr-FR" sz="1600" baseline="0" dirty="0" smtClean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/>
                        </a:rPr>
                        <a:t>Delft </a:t>
                      </a:r>
                      <a:r>
                        <a:rPr lang="fr-FR" sz="1600" dirty="0" err="1" smtClean="0">
                          <a:latin typeface="Open Sans Light"/>
                        </a:rPr>
                        <a:t>University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/>
                        </a:rPr>
                        <a:t>NL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/>
                        </a:rPr>
                        <a:t>Higher</a:t>
                      </a:r>
                      <a:r>
                        <a:rPr lang="fr-FR" sz="1600" dirty="0" smtClean="0">
                          <a:latin typeface="Open Sans Light"/>
                        </a:rPr>
                        <a:t> </a:t>
                      </a:r>
                      <a:r>
                        <a:rPr lang="fr-FR" sz="1600" dirty="0" err="1" smtClean="0">
                          <a:latin typeface="Open Sans Light"/>
                        </a:rPr>
                        <a:t>education</a:t>
                      </a:r>
                      <a:r>
                        <a:rPr lang="fr-FR" sz="1600" dirty="0" smtClean="0">
                          <a:latin typeface="Open Sans Light"/>
                        </a:rPr>
                        <a:t> and </a:t>
                      </a:r>
                      <a:r>
                        <a:rPr lang="fr-FR" sz="1600" dirty="0" err="1" smtClean="0">
                          <a:latin typeface="Open Sans Light"/>
                        </a:rPr>
                        <a:t>research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/>
                        </a:rPr>
                        <a:t>Université des Sciences et Technologies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 Sans Light"/>
                        </a:rPr>
                        <a:t>FR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Open Sans Light"/>
                        </a:rPr>
                        <a:t>Higher</a:t>
                      </a:r>
                      <a:r>
                        <a:rPr lang="fr-FR" sz="1600" dirty="0" smtClean="0">
                          <a:latin typeface="Open Sans Light"/>
                        </a:rPr>
                        <a:t> </a:t>
                      </a:r>
                      <a:r>
                        <a:rPr lang="fr-FR" sz="1600" dirty="0" err="1" smtClean="0">
                          <a:latin typeface="Open Sans Light"/>
                        </a:rPr>
                        <a:t>education</a:t>
                      </a:r>
                      <a:r>
                        <a:rPr lang="fr-FR" sz="1600" dirty="0" smtClean="0">
                          <a:latin typeface="Open Sans Light"/>
                        </a:rPr>
                        <a:t> and </a:t>
                      </a:r>
                      <a:r>
                        <a:rPr lang="fr-FR" sz="1600" dirty="0" err="1" smtClean="0">
                          <a:latin typeface="Open Sans Light"/>
                        </a:rPr>
                        <a:t>research</a:t>
                      </a:r>
                      <a:endParaRPr lang="fr-FR" sz="1600" dirty="0">
                        <a:latin typeface="Open Sans Light"/>
                      </a:endParaRPr>
                    </a:p>
                  </a:txBody>
                  <a:tcPr marL="91441" marR="91441"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 5" descr="emotion-clip-art-1206573862448734250Arnoud999_Right_or_wrong_3.svg.med.png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640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2"/>
          <p:cNvSpPr>
            <a:spLocks noGrp="1"/>
          </p:cNvSpPr>
          <p:nvPr>
            <p:ph type="ctrTitle"/>
          </p:nvPr>
        </p:nvSpPr>
        <p:spPr>
          <a:xfrm>
            <a:off x="720725" y="1619250"/>
            <a:ext cx="7199313" cy="1981200"/>
          </a:xfrm>
        </p:spPr>
        <p:txBody>
          <a:bodyPr/>
          <a:lstStyle/>
          <a:p>
            <a:r>
              <a:rPr lang="en-US" altLang="fr-FR">
                <a:latin typeface="Open Sans Light" pitchFamily="34" charset="0"/>
                <a:cs typeface="Open Sans Light" pitchFamily="34" charset="0"/>
              </a:rPr>
              <a:t>Thank you for your attention</a:t>
            </a:r>
            <a:endParaRPr lang="en-GB" altLang="fr-FR">
              <a:latin typeface="Open Sans Light" pitchFamily="34" charset="0"/>
              <a:cs typeface="Open Sans Ligh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4"/>
          <p:cNvSpPr txBox="1">
            <a:spLocks/>
          </p:cNvSpPr>
          <p:nvPr/>
        </p:nvSpPr>
        <p:spPr bwMode="auto">
          <a:xfrm>
            <a:off x="503238" y="1709738"/>
            <a:ext cx="8280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fr-FR" sz="4000">
                <a:solidFill>
                  <a:srgbClr val="0C4CA3"/>
                </a:solidFill>
                <a:latin typeface="Open Sans Light" panose="020B0306030504020204" pitchFamily="34" charset="0"/>
                <a:cs typeface="Open Sans Semibold" panose="020B0706030804020204" pitchFamily="34" charset="0"/>
              </a:rPr>
              <a:t>I. What we want to tell you</a:t>
            </a:r>
          </a:p>
        </p:txBody>
      </p:sp>
    </p:spTree>
    <p:extLst>
      <p:ext uri="{BB962C8B-B14F-4D97-AF65-F5344CB8AC3E}">
        <p14:creationId xmlns:p14="http://schemas.microsoft.com/office/powerpoint/2010/main" val="36895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1. </a:t>
            </a:r>
            <a:r>
              <a:rPr lang="fr-FR" altLang="fr-FR" dirty="0" err="1" smtClean="0">
                <a:latin typeface="Open Sans Light" pitchFamily="34" charset="0"/>
              </a:rPr>
              <a:t>Result</a:t>
            </a:r>
            <a:r>
              <a:rPr lang="fr-FR" altLang="fr-FR" dirty="0" smtClean="0">
                <a:latin typeface="Open Sans Light" pitchFamily="34" charset="0"/>
              </a:rPr>
              <a:t> the MS </a:t>
            </a:r>
            <a:r>
              <a:rPr lang="fr-FR" altLang="fr-FR" dirty="0" err="1" smtClean="0">
                <a:latin typeface="Open Sans Light" pitchFamily="34" charset="0"/>
              </a:rPr>
              <a:t>seek</a:t>
            </a:r>
            <a:r>
              <a:rPr lang="fr-FR" altLang="fr-FR" dirty="0" smtClean="0">
                <a:latin typeface="Open Sans Light" pitchFamily="34" charset="0"/>
              </a:rPr>
              <a:t> to </a:t>
            </a:r>
            <a:r>
              <a:rPr lang="fr-FR" altLang="fr-FR" dirty="0" err="1" smtClean="0">
                <a:latin typeface="Open Sans Light" pitchFamily="34" charset="0"/>
              </a:rPr>
              <a:t>achieve</a:t>
            </a:r>
            <a:endParaRPr lang="fr-FR" altLang="fr-FR" dirty="0" smtClean="0">
              <a:latin typeface="Open Sans Light" pitchFamily="34" charset="0"/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GB" altLang="fr-FR" sz="2400" i="1" dirty="0" smtClean="0">
              <a:latin typeface="Open Sans Light" pitchFamily="34" charset="0"/>
            </a:endParaRPr>
          </a:p>
          <a:p>
            <a:pPr marL="0" indent="0">
              <a:buFont typeface="Arial" charset="0"/>
              <a:buNone/>
            </a:pPr>
            <a:endParaRPr lang="en-GB" altLang="fr-FR" sz="2400" i="1" dirty="0" smtClean="0">
              <a:latin typeface="Open Sans Light" pitchFamily="34" charset="0"/>
            </a:endParaRPr>
          </a:p>
          <a:p>
            <a:pPr marL="0" indent="0" algn="just">
              <a:buFont typeface="Arial" charset="0"/>
              <a:buNone/>
            </a:pPr>
            <a:r>
              <a:rPr lang="en-GB" altLang="fr-FR" sz="2400" dirty="0" smtClean="0">
                <a:latin typeface="Open Sans Light" pitchFamily="34" charset="0"/>
              </a:rPr>
              <a:t>Increase the </a:t>
            </a:r>
            <a:r>
              <a:rPr lang="en-GB" altLang="fr-FR" sz="2400" b="1" dirty="0" smtClean="0">
                <a:latin typeface="Open Sans Light" pitchFamily="34" charset="0"/>
              </a:rPr>
              <a:t>adoption of new solutions </a:t>
            </a:r>
            <a:r>
              <a:rPr lang="en-GB" altLang="fr-FR" sz="2400" dirty="0" smtClean="0">
                <a:latin typeface="Open Sans Light" pitchFamily="34" charset="0"/>
              </a:rPr>
              <a:t>for a </a:t>
            </a:r>
            <a:r>
              <a:rPr lang="en-GB" altLang="fr-FR" sz="2400" b="1" dirty="0" smtClean="0">
                <a:latin typeface="Open Sans Light" pitchFamily="34" charset="0"/>
              </a:rPr>
              <a:t>more efficient use of natural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Adoption of new solutions	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fr-FR" sz="1800" dirty="0" smtClean="0">
                <a:latin typeface="Open Sans Light" pitchFamily="34" charset="0"/>
              </a:rPr>
              <a:t>We seek to increase </a:t>
            </a:r>
            <a:r>
              <a:rPr lang="en-US" altLang="fr-FR" sz="1800" b="1" dirty="0" smtClean="0">
                <a:latin typeface="Open Sans Light" pitchFamily="34" charset="0"/>
              </a:rPr>
              <a:t>adoption of new products, services and/or processes </a:t>
            </a:r>
            <a:r>
              <a:rPr lang="en-US" altLang="fr-FR" sz="1800" dirty="0" smtClean="0">
                <a:latin typeface="Open Sans Light" pitchFamily="34" charset="0"/>
              </a:rPr>
              <a:t>that: </a:t>
            </a:r>
          </a:p>
          <a:p>
            <a:r>
              <a:rPr lang="en-US" altLang="fr-FR" sz="1800" dirty="0" smtClean="0">
                <a:latin typeface="Open Sans Light" pitchFamily="34" charset="0"/>
              </a:rPr>
              <a:t>Reduce inputs</a:t>
            </a:r>
          </a:p>
          <a:p>
            <a:r>
              <a:rPr lang="en-US" altLang="fr-FR" sz="1800" dirty="0" err="1" smtClean="0">
                <a:latin typeface="Open Sans Light" pitchFamily="34" charset="0"/>
              </a:rPr>
              <a:t>Minimise</a:t>
            </a:r>
            <a:r>
              <a:rPr lang="en-US" altLang="fr-FR" sz="1800" dirty="0" smtClean="0">
                <a:latin typeface="Open Sans Light" pitchFamily="34" charset="0"/>
              </a:rPr>
              <a:t> waste</a:t>
            </a:r>
          </a:p>
          <a:p>
            <a:r>
              <a:rPr lang="en-US" altLang="fr-FR" sz="1800" dirty="0" smtClean="0">
                <a:latin typeface="Open Sans Light" pitchFamily="34" charset="0"/>
              </a:rPr>
              <a:t>Improve management of resource stocks</a:t>
            </a:r>
          </a:p>
          <a:p>
            <a:r>
              <a:rPr lang="en-US" altLang="fr-FR" sz="1800" dirty="0" smtClean="0">
                <a:latin typeface="Open Sans Light" pitchFamily="34" charset="0"/>
              </a:rPr>
              <a:t>Change consumption patterns</a:t>
            </a:r>
          </a:p>
          <a:p>
            <a:r>
              <a:rPr lang="en-US" altLang="fr-FR" sz="1800" dirty="0" err="1" smtClean="0">
                <a:latin typeface="Open Sans Light" pitchFamily="34" charset="0"/>
              </a:rPr>
              <a:t>Optimise</a:t>
            </a:r>
            <a:r>
              <a:rPr lang="en-US" altLang="fr-FR" sz="1800" dirty="0" smtClean="0">
                <a:latin typeface="Open Sans Light" pitchFamily="34" charset="0"/>
              </a:rPr>
              <a:t> production processes, management and business methods </a:t>
            </a:r>
          </a:p>
          <a:p>
            <a:r>
              <a:rPr lang="en-US" altLang="fr-FR" sz="1800" dirty="0" smtClean="0">
                <a:latin typeface="Open Sans Light" pitchFamily="34" charset="0"/>
              </a:rPr>
              <a:t>Improve logistics</a:t>
            </a:r>
          </a:p>
          <a:p>
            <a:pPr>
              <a:buFont typeface="Arial" charset="0"/>
              <a:buNone/>
            </a:pPr>
            <a:endParaRPr lang="fr-FR" altLang="fr-FR" sz="900" dirty="0" smtClean="0">
              <a:latin typeface="Open Sans Light" pitchFamily="34" charset="0"/>
            </a:endParaRPr>
          </a:p>
          <a:p>
            <a:pPr>
              <a:buFont typeface="Arial" charset="0"/>
              <a:buNone/>
            </a:pPr>
            <a:endParaRPr lang="fr-FR" altLang="fr-FR" sz="900" dirty="0" smtClean="0">
              <a:latin typeface="Open Sans Light" pitchFamily="34" charset="0"/>
            </a:endParaRPr>
          </a:p>
          <a:p>
            <a:pPr>
              <a:buFont typeface="Arial" charset="0"/>
              <a:buNone/>
            </a:pPr>
            <a:endParaRPr lang="fr-FR" altLang="fr-FR" sz="900" dirty="0" smtClean="0">
              <a:latin typeface="Open Sans Light" pitchFamily="34" charset="0"/>
            </a:endParaRPr>
          </a:p>
          <a:p>
            <a:pPr>
              <a:buFont typeface="Arial" charset="0"/>
              <a:buNone/>
            </a:pPr>
            <a:endParaRPr lang="fr-FR" altLang="fr-FR" sz="900" dirty="0" smtClean="0">
              <a:latin typeface="Open Sans Light" pitchFamily="34" charset="0"/>
            </a:endParaRPr>
          </a:p>
          <a:p>
            <a:pPr>
              <a:buFont typeface="Arial" charset="0"/>
              <a:buNone/>
            </a:pPr>
            <a:endParaRPr lang="fr-FR" altLang="fr-FR" sz="900" dirty="0" smtClean="0">
              <a:latin typeface="Open Sans Light" pitchFamily="34" charset="0"/>
            </a:endParaRPr>
          </a:p>
          <a:p>
            <a:pPr>
              <a:buFont typeface="Arial" charset="0"/>
              <a:buNone/>
            </a:pPr>
            <a:r>
              <a:rPr lang="fr-FR" altLang="fr-FR" sz="900" dirty="0" smtClean="0">
                <a:latin typeface="Open Sans Light" pitchFamily="34" charset="0"/>
              </a:rPr>
              <a:t>Source: EU2020 : http://ec.europa.eu/resource-efficient-europe/pdf/resource_efficient_europe_en.pdf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latin typeface="Open Sans Light" pitchFamily="34" charset="0"/>
              </a:rPr>
              <a:t>Adoption of new solutions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42900" lvl="1" indent="-342900">
              <a:buFont typeface="Arial" charset="0"/>
              <a:buNone/>
            </a:pPr>
            <a:r>
              <a:rPr lang="en-GB" altLang="fr-FR" sz="2000" b="1" dirty="0" smtClean="0">
                <a:latin typeface="Open Sans Light" pitchFamily="34" charset="0"/>
              </a:rPr>
              <a:t>How to shape your proposal?</a:t>
            </a:r>
          </a:p>
          <a:p>
            <a:pPr marL="342900" lvl="1" indent="-342900">
              <a:buFont typeface="Arial" charset="0"/>
              <a:buNone/>
            </a:pPr>
            <a:endParaRPr lang="en-GB" altLang="fr-FR" sz="2000" b="1" dirty="0" smtClean="0">
              <a:latin typeface="Open Sans Light" pitchFamily="34" charset="0"/>
            </a:endParaRPr>
          </a:p>
          <a:p>
            <a:pPr marL="342900" lvl="1" indent="-342900">
              <a:buFontTx/>
              <a:buChar char="-"/>
            </a:pPr>
            <a:r>
              <a:rPr lang="en-GB" altLang="fr-FR" sz="2000" dirty="0" smtClean="0">
                <a:latin typeface="Open Sans Light" pitchFamily="34" charset="0"/>
              </a:rPr>
              <a:t>Reinforcement of the </a:t>
            </a:r>
            <a:r>
              <a:rPr lang="en-GB" altLang="fr-FR" sz="2000" b="1" dirty="0" smtClean="0">
                <a:latin typeface="Open Sans Light" pitchFamily="34" charset="0"/>
              </a:rPr>
              <a:t>institutional framework conditions</a:t>
            </a:r>
          </a:p>
          <a:p>
            <a:pPr marL="342900" lvl="1" indent="-342900">
              <a:buFontTx/>
              <a:buChar char="-"/>
            </a:pPr>
            <a:r>
              <a:rPr lang="en-GB" altLang="fr-FR" sz="2000" dirty="0" smtClean="0">
                <a:latin typeface="Open Sans Light" pitchFamily="34" charset="0"/>
              </a:rPr>
              <a:t>Reinforcement of the </a:t>
            </a:r>
            <a:r>
              <a:rPr lang="en-GB" altLang="fr-FR" sz="2000" b="1" dirty="0" smtClean="0">
                <a:latin typeface="Open Sans Light" pitchFamily="34" charset="0"/>
              </a:rPr>
              <a:t>capacity of business, public bodies and other stakeholders in society </a:t>
            </a:r>
            <a:r>
              <a:rPr lang="en-GB" altLang="fr-FR" sz="2000" dirty="0" smtClean="0">
                <a:latin typeface="Open Sans Light" pitchFamily="34" charset="0"/>
              </a:rPr>
              <a:t>to adopt new models and approaches</a:t>
            </a:r>
          </a:p>
          <a:p>
            <a:pPr marL="342900" lvl="1" indent="-342900">
              <a:buFont typeface="Arial" charset="0"/>
              <a:buNone/>
            </a:pPr>
            <a:endParaRPr lang="en-GB" altLang="fr-FR" sz="2000" dirty="0" smtClean="0">
              <a:latin typeface="Open Sans Light" pitchFamily="34" charset="0"/>
            </a:endParaRPr>
          </a:p>
          <a:p>
            <a:pPr marL="342900" lvl="1" indent="-342900">
              <a:buFont typeface="Arial" charset="0"/>
              <a:buNone/>
            </a:pPr>
            <a:r>
              <a:rPr lang="en-GB" altLang="fr-FR" sz="2000" dirty="0" smtClean="0">
                <a:latin typeface="Open Sans Light" pitchFamily="34" charset="0"/>
              </a:rPr>
              <a:t> 		No Research and Development </a:t>
            </a:r>
            <a:r>
              <a:rPr lang="en-GB" altLang="fr-FR" sz="2000" dirty="0" smtClean="0">
                <a:latin typeface="Open Sans Light" pitchFamily="34" charset="0"/>
              </a:rPr>
              <a:t>!</a:t>
            </a:r>
            <a:endParaRPr lang="fr-FR" altLang="fr-FR" sz="2000" dirty="0" smtClean="0">
              <a:latin typeface="Open Sans Light" pitchFamily="34" charset="0"/>
            </a:endParaRPr>
          </a:p>
        </p:txBody>
      </p:sp>
      <p:pic>
        <p:nvPicPr>
          <p:cNvPr id="15364" name="Image 3" descr="attention-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638" y="3219822"/>
            <a:ext cx="7191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>
                <a:latin typeface="Open Sans Light" pitchFamily="34" charset="0"/>
              </a:rPr>
              <a:t>Adoption of new solutions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42900" lvl="1" indent="-342900">
              <a:buFont typeface="Arial" charset="0"/>
              <a:buNone/>
            </a:pPr>
            <a:r>
              <a:rPr lang="en-GB" altLang="fr-FR" sz="2000" b="1" dirty="0" smtClean="0">
                <a:latin typeface="Open Sans Light" pitchFamily="34" charset="0"/>
              </a:rPr>
              <a:t>What is the Programme expecting?</a:t>
            </a:r>
          </a:p>
          <a:p>
            <a:pPr marL="342900" lvl="1" indent="-342900">
              <a:buFont typeface="Arial" charset="0"/>
              <a:buNone/>
            </a:pPr>
            <a:endParaRPr lang="en-GB" altLang="fr-FR" sz="2000" b="1" dirty="0" smtClean="0">
              <a:latin typeface="Open Sans Light" pitchFamily="34" charset="0"/>
            </a:endParaRPr>
          </a:p>
          <a:p>
            <a:pPr marL="342900" lvl="1" indent="-342900">
              <a:buFontTx/>
              <a:buChar char="-"/>
            </a:pPr>
            <a:r>
              <a:rPr lang="en-GB" altLang="fr-FR" sz="2000" dirty="0" smtClean="0">
                <a:latin typeface="Open Sans Light" pitchFamily="34" charset="0"/>
              </a:rPr>
              <a:t>The development of </a:t>
            </a:r>
            <a:r>
              <a:rPr lang="en-GB" altLang="fr-FR" sz="2000" b="1" dirty="0" smtClean="0">
                <a:latin typeface="Open Sans Light" pitchFamily="34" charset="0"/>
              </a:rPr>
              <a:t>resource-efficiency</a:t>
            </a:r>
            <a:r>
              <a:rPr lang="en-GB" altLang="fr-FR" sz="2000" dirty="0" smtClean="0">
                <a:latin typeface="Open Sans Light" pitchFamily="34" charset="0"/>
              </a:rPr>
              <a:t> </a:t>
            </a:r>
            <a:r>
              <a:rPr lang="en-GB" altLang="fr-FR" sz="2000" b="1" dirty="0" smtClean="0">
                <a:latin typeface="Open Sans Light" pitchFamily="34" charset="0"/>
              </a:rPr>
              <a:t>policies</a:t>
            </a:r>
          </a:p>
          <a:p>
            <a:pPr marL="342900" lvl="1" indent="-342900">
              <a:buFontTx/>
              <a:buChar char="-"/>
            </a:pPr>
            <a:endParaRPr lang="en-GB" altLang="fr-FR" sz="2000" b="1" dirty="0" smtClean="0">
              <a:latin typeface="Open Sans Light" pitchFamily="34" charset="0"/>
            </a:endParaRPr>
          </a:p>
          <a:p>
            <a:pPr marL="342900" lvl="1" indent="-342900">
              <a:buFontTx/>
              <a:buChar char="-"/>
            </a:pPr>
            <a:r>
              <a:rPr lang="en-GB" altLang="fr-FR" sz="2000" b="1" dirty="0" smtClean="0">
                <a:latin typeface="Open Sans Light" pitchFamily="34" charset="0"/>
              </a:rPr>
              <a:t>A change of attitudes </a:t>
            </a:r>
            <a:r>
              <a:rPr lang="en-GB" altLang="fr-FR" sz="2000" dirty="0" smtClean="0">
                <a:latin typeface="Open Sans Light" pitchFamily="34" charset="0"/>
              </a:rPr>
              <a:t>of economic stakeholders to more sustainable behaviour</a:t>
            </a:r>
          </a:p>
          <a:p>
            <a:pPr marL="0" lvl="1" indent="0">
              <a:buNone/>
            </a:pPr>
            <a:endParaRPr lang="en-GB" altLang="fr-FR" sz="2000" dirty="0" smtClean="0">
              <a:latin typeface="Open Sans Light" pitchFamily="34" charset="0"/>
            </a:endParaRPr>
          </a:p>
          <a:p>
            <a:pPr marL="0" lvl="1" indent="0">
              <a:buFont typeface="Arial" charset="0"/>
              <a:buNone/>
            </a:pPr>
            <a:r>
              <a:rPr lang="en-GB" altLang="fr-FR" sz="2000" dirty="0" smtClean="0">
                <a:latin typeface="Open Sans Light" pitchFamily="34" charset="0"/>
              </a:rPr>
              <a:t>By adopting and implementing </a:t>
            </a:r>
            <a:r>
              <a:rPr lang="en-GB" altLang="fr-FR" sz="2000" b="1" dirty="0" smtClean="0">
                <a:latin typeface="Open Sans Light" pitchFamily="34" charset="0"/>
              </a:rPr>
              <a:t>collaborative approaches, structures and policy tools </a:t>
            </a:r>
            <a:r>
              <a:rPr lang="en-GB" altLang="fr-FR" sz="2000" dirty="0" smtClean="0">
                <a:latin typeface="Open Sans Light" pitchFamily="34" charset="0"/>
              </a:rPr>
              <a:t>for a more efficient use of natural resources</a:t>
            </a:r>
            <a:r>
              <a:rPr lang="en-GB" altLang="fr-FR" sz="2000" dirty="0" smtClean="0">
                <a:latin typeface="Open Sans Light" pitchFamily="34" charset="0"/>
              </a:rPr>
              <a:t>.</a:t>
            </a:r>
            <a:endParaRPr lang="fr-FR" altLang="fr-FR" dirty="0" smtClean="0">
              <a:latin typeface="Open Sans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mtClean="0">
                <a:latin typeface="Open Sans Light" pitchFamily="34" charset="0"/>
              </a:rPr>
              <a:t>More efficient use of natural resources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218488" cy="3394075"/>
          </a:xfrm>
        </p:spPr>
        <p:txBody>
          <a:bodyPr/>
          <a:lstStyle/>
          <a:p>
            <a:pPr marL="358775" indent="-358775">
              <a:defRPr/>
            </a:pPr>
            <a:r>
              <a:rPr lang="en-GB" sz="2000" b="1" dirty="0" smtClean="0">
                <a:latin typeface="Open Sans Light" pitchFamily="34" charset="0"/>
              </a:rPr>
              <a:t>Which natural resources have been identified for the Programme:</a:t>
            </a:r>
            <a:r>
              <a:rPr lang="en-GB" sz="2000" dirty="0" smtClean="0">
                <a:latin typeface="Open Sans Light" pitchFamily="34" charset="0"/>
              </a:rPr>
              <a:t>	</a:t>
            </a:r>
          </a:p>
          <a:p>
            <a:pPr marL="628650" lvl="1" indent="-271463" eaLnBrk="1" hangingPunct="1">
              <a:buFont typeface="Open Sans Light" pitchFamily="34" charset="0"/>
              <a:buChar char="–"/>
              <a:defRPr/>
            </a:pPr>
            <a:r>
              <a:rPr lang="en-GB" sz="2000" dirty="0" smtClean="0">
                <a:latin typeface="Open Sans Light" pitchFamily="34" charset="0"/>
              </a:rPr>
              <a:t>Land and soil</a:t>
            </a:r>
          </a:p>
          <a:p>
            <a:pPr marL="628650" lvl="1" indent="-271463" eaLnBrk="1" hangingPunct="1">
              <a:buFont typeface="Open Sans Light" pitchFamily="34" charset="0"/>
              <a:buChar char="–"/>
              <a:defRPr/>
            </a:pPr>
            <a:r>
              <a:rPr lang="en-GB" sz="2000" dirty="0" smtClean="0">
                <a:latin typeface="Open Sans Light" pitchFamily="34" charset="0"/>
              </a:rPr>
              <a:t>Minerals and metals</a:t>
            </a:r>
          </a:p>
          <a:p>
            <a:pPr marL="628650" lvl="1" indent="-271463" eaLnBrk="1" hangingPunct="1">
              <a:buFont typeface="Open Sans Light" pitchFamily="34" charset="0"/>
              <a:buChar char="–"/>
              <a:defRPr/>
            </a:pPr>
            <a:r>
              <a:rPr lang="en-GB" sz="2000" dirty="0" smtClean="0">
                <a:latin typeface="Open Sans Light" pitchFamily="34" charset="0"/>
              </a:rPr>
              <a:t>Water </a:t>
            </a:r>
          </a:p>
          <a:p>
            <a:pPr marL="628650" lvl="1" indent="-271463" eaLnBrk="1" hangingPunct="1">
              <a:buFont typeface="Open Sans Light" pitchFamily="34" charset="0"/>
              <a:buChar char="–"/>
              <a:defRPr/>
            </a:pPr>
            <a:r>
              <a:rPr lang="en-GB" sz="2000" dirty="0" smtClean="0">
                <a:latin typeface="Open Sans Light" pitchFamily="34" charset="0"/>
              </a:rPr>
              <a:t>Marine resources </a:t>
            </a:r>
          </a:p>
          <a:p>
            <a:pPr marL="628650" lvl="1" indent="-271463" eaLnBrk="1" hangingPunct="1">
              <a:buFont typeface="Open Sans Light" pitchFamily="34" charset="0"/>
              <a:buChar char="–"/>
              <a:defRPr/>
            </a:pPr>
            <a:endParaRPr lang="en-GB" sz="2000" dirty="0" smtClean="0">
              <a:latin typeface="Open Sans Light" pitchFamily="34" charset="0"/>
            </a:endParaRPr>
          </a:p>
          <a:p>
            <a:pPr marL="228600" indent="-271463" eaLnBrk="1" hangingPunct="1">
              <a:buFont typeface="Arial" charset="0"/>
              <a:buNone/>
              <a:defRPr/>
            </a:pPr>
            <a:r>
              <a:rPr lang="en-GB" sz="2000" dirty="0" smtClean="0">
                <a:latin typeface="Open Sans Light" pitchFamily="34" charset="0"/>
              </a:rPr>
              <a:t>		</a:t>
            </a:r>
            <a:r>
              <a:rPr lang="fr-FR" sz="2000" b="1" dirty="0" smtClean="0"/>
              <a:t>Maritime dimension </a:t>
            </a:r>
            <a:r>
              <a:rPr lang="fr-FR" sz="2000" dirty="0" smtClean="0"/>
              <a:t>of the Programme : </a:t>
            </a:r>
            <a:r>
              <a:rPr lang="fr-FR" sz="2000" dirty="0" err="1" smtClean="0"/>
              <a:t>particular</a:t>
            </a:r>
            <a:r>
              <a:rPr lang="fr-FR" sz="2000" dirty="0" smtClean="0"/>
              <a:t> attention 	on </a:t>
            </a:r>
            <a:r>
              <a:rPr lang="fr-FR" sz="2000" dirty="0" err="1" smtClean="0"/>
              <a:t>projects</a:t>
            </a:r>
            <a:r>
              <a:rPr lang="fr-FR" sz="2000" dirty="0" smtClean="0"/>
              <a:t> </a:t>
            </a:r>
            <a:r>
              <a:rPr lang="fr-FR" sz="2000" dirty="0" err="1" smtClean="0"/>
              <a:t>related</a:t>
            </a:r>
            <a:r>
              <a:rPr lang="fr-FR" sz="2000" dirty="0" smtClean="0"/>
              <a:t> to the EU Bleu </a:t>
            </a:r>
            <a:r>
              <a:rPr lang="fr-FR" sz="2000" dirty="0" err="1" smtClean="0"/>
              <a:t>Growth</a:t>
            </a:r>
            <a:r>
              <a:rPr lang="fr-FR" sz="2000" dirty="0" smtClean="0"/>
              <a:t> </a:t>
            </a:r>
            <a:r>
              <a:rPr lang="fr-FR" sz="2000" dirty="0" err="1" smtClean="0"/>
              <a:t>strategy</a:t>
            </a:r>
            <a:endParaRPr lang="en-GB" sz="2000" dirty="0" smtClean="0">
              <a:latin typeface="Open Sans Light" pitchFamily="34" charset="0"/>
            </a:endParaRPr>
          </a:p>
        </p:txBody>
      </p:sp>
      <p:pic>
        <p:nvPicPr>
          <p:cNvPr id="17412" name="Image 3" descr="attention-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724275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16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Powerpoint_169</Template>
  <TotalTime>3860</TotalTime>
  <Words>1536</Words>
  <Application>Microsoft Office PowerPoint</Application>
  <PresentationFormat>Affichage à l'écran (16:9)</PresentationFormat>
  <Paragraphs>273</Paragraphs>
  <Slides>34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1" baseType="lpstr">
      <vt:lpstr>Arial</vt:lpstr>
      <vt:lpstr>Calibri</vt:lpstr>
      <vt:lpstr>Open Sans</vt:lpstr>
      <vt:lpstr>Open Sans Light</vt:lpstr>
      <vt:lpstr>Open Sans Semibold</vt:lpstr>
      <vt:lpstr>Wingdings</vt:lpstr>
      <vt:lpstr>Powerpoint_169</vt:lpstr>
      <vt:lpstr>Présentation PowerPoint</vt:lpstr>
      <vt:lpstr>Objectives of the session</vt:lpstr>
      <vt:lpstr>Organisation of the session:</vt:lpstr>
      <vt:lpstr>Présentation PowerPoint</vt:lpstr>
      <vt:lpstr>1. Result the MS seek to achieve</vt:lpstr>
      <vt:lpstr>Adoption of new solutions </vt:lpstr>
      <vt:lpstr>Adoption of new solutions</vt:lpstr>
      <vt:lpstr>Adoption of new solutions</vt:lpstr>
      <vt:lpstr>More efficient use of natural resources</vt:lpstr>
      <vt:lpstr>Présentation PowerPoint</vt:lpstr>
      <vt:lpstr>2. Result oriented = measurability</vt:lpstr>
      <vt:lpstr>Output Indicator 4.1.1 </vt:lpstr>
      <vt:lpstr>Output Indicator 4.1.2 </vt:lpstr>
      <vt:lpstr>Output Indicator 4.1.3</vt:lpstr>
      <vt:lpstr>Output Indicator 4.1.4 </vt:lpstr>
      <vt:lpstr>Présentation PowerPoint</vt:lpstr>
      <vt:lpstr>3. Type of actions to be supported</vt:lpstr>
      <vt:lpstr>Formulation </vt:lpstr>
      <vt:lpstr>Establishment</vt:lpstr>
      <vt:lpstr>Adoption</vt:lpstr>
      <vt:lpstr>Investment</vt:lpstr>
      <vt:lpstr>Présentation PowerPoint</vt:lpstr>
      <vt:lpstr>4. Who? Our target groups</vt:lpstr>
      <vt:lpstr>Présentation PowerPoint</vt:lpstr>
      <vt:lpstr>5. Some points of attention</vt:lpstr>
      <vt:lpstr>Présentation PowerPoint</vt:lpstr>
      <vt:lpstr>Présentation PowerPoint</vt:lpstr>
      <vt:lpstr>Resource efficiency</vt:lpstr>
      <vt:lpstr>Resource efficiency</vt:lpstr>
      <vt:lpstr>Natural resources</vt:lpstr>
      <vt:lpstr>Type of action/output </vt:lpstr>
      <vt:lpstr>Partnership </vt:lpstr>
      <vt:lpstr>Partnership </vt:lpstr>
      <vt:lpstr>Thank you for your attention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c.vandenabeele</dc:creator>
  <cp:lastModifiedBy>Nathanaël HOUARD</cp:lastModifiedBy>
  <cp:revision>452</cp:revision>
  <dcterms:created xsi:type="dcterms:W3CDTF">2015-10-16T13:05:49Z</dcterms:created>
  <dcterms:modified xsi:type="dcterms:W3CDTF">2016-06-03T08:58:15Z</dcterms:modified>
</cp:coreProperties>
</file>